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p:sldMasterIdLst>
    <p:sldMasterId id="2147483648" r:id="rId1"/>
    <p:sldMasterId id="2147483660" r:id="rId2"/>
  </p:sldMasterIdLst>
  <p:notesMasterIdLst>
    <p:notesMasterId r:id="rId30"/>
  </p:notesMasterIdLst>
  <p:handoutMasterIdLst>
    <p:handoutMasterId r:id="rId31"/>
  </p:handoutMasterIdLst>
  <p:sldIdLst>
    <p:sldId id="279" r:id="rId3"/>
    <p:sldId id="301" r:id="rId4"/>
    <p:sldId id="412" r:id="rId5"/>
    <p:sldId id="303" r:id="rId6"/>
    <p:sldId id="461" r:id="rId7"/>
    <p:sldId id="391" r:id="rId8"/>
    <p:sldId id="462" r:id="rId9"/>
    <p:sldId id="397" r:id="rId10"/>
    <p:sldId id="453" r:id="rId11"/>
    <p:sldId id="454" r:id="rId12"/>
    <p:sldId id="437" r:id="rId13"/>
    <p:sldId id="438" r:id="rId14"/>
    <p:sldId id="417" r:id="rId15"/>
    <p:sldId id="459" r:id="rId16"/>
    <p:sldId id="460" r:id="rId17"/>
    <p:sldId id="452" r:id="rId18"/>
    <p:sldId id="311" r:id="rId19"/>
    <p:sldId id="367" r:id="rId20"/>
    <p:sldId id="313" r:id="rId21"/>
    <p:sldId id="401" r:id="rId22"/>
    <p:sldId id="317" r:id="rId23"/>
    <p:sldId id="318" r:id="rId24"/>
    <p:sldId id="356" r:id="rId25"/>
    <p:sldId id="446" r:id="rId26"/>
    <p:sldId id="353" r:id="rId27"/>
    <p:sldId id="325" r:id="rId28"/>
    <p:sldId id="443" r:id="rId29"/>
  </p:sldIdLst>
  <p:sldSz cx="9144000" cy="6858000" type="screen4x3"/>
  <p:notesSz cx="7010400" cy="9296400"/>
  <p:embeddedFontLst>
    <p:embeddedFont>
      <p:font typeface="Verdana" panose="020B0604030504040204" pitchFamily="3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Webdings" panose="05030102010509060703" pitchFamily="18" charset="2"/>
      <p:regular r:id="rId40"/>
    </p:embeddedFont>
  </p:embeddedFontLst>
  <p:custDataLst>
    <p:tags r:id="rId41"/>
  </p:custDataLst>
  <p:defaultTextStyle>
    <a:defPPr>
      <a:defRPr lang="en-US"/>
    </a:defPPr>
    <a:lvl1pPr algn="ctr"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93"/>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63436"/>
    <a:srgbClr val="6B8ED1"/>
    <a:srgbClr val="FFFFFF"/>
    <a:srgbClr val="B9E2ED"/>
    <a:srgbClr val="D6EBFF"/>
    <a:srgbClr val="DBE2EB"/>
    <a:srgbClr val="BDD8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0" autoAdjust="0"/>
    <p:restoredTop sz="79248" autoAdjust="0"/>
  </p:normalViewPr>
  <p:slideViewPr>
    <p:cSldViewPr>
      <p:cViewPr varScale="1">
        <p:scale>
          <a:sx n="91" d="100"/>
          <a:sy n="91" d="100"/>
        </p:scale>
        <p:origin x="1572" y="96"/>
      </p:cViewPr>
      <p:guideLst>
        <p:guide orient="horz" pos="2160"/>
        <p:guide pos="2880"/>
      </p:guideLst>
    </p:cSldViewPr>
  </p:slideViewPr>
  <p:outlineViewPr>
    <p:cViewPr>
      <p:scale>
        <a:sx n="33" d="100"/>
        <a:sy n="33" d="100"/>
      </p:scale>
      <p:origin x="0" y="-11766"/>
    </p:cViewPr>
  </p:outlineViewPr>
  <p:notesTextViewPr>
    <p:cViewPr>
      <p:scale>
        <a:sx n="100" d="100"/>
        <a:sy n="100" d="100"/>
      </p:scale>
      <p:origin x="0" y="0"/>
    </p:cViewPr>
  </p:notesTextViewPr>
  <p:sorterViewPr>
    <p:cViewPr>
      <p:scale>
        <a:sx n="66" d="100"/>
        <a:sy n="66" d="100"/>
      </p:scale>
      <p:origin x="0" y="-13416"/>
    </p:cViewPr>
  </p:sorterViewPr>
  <p:notesViewPr>
    <p:cSldViewPr>
      <p:cViewPr varScale="1">
        <p:scale>
          <a:sx n="83" d="100"/>
          <a:sy n="83" d="100"/>
        </p:scale>
        <p:origin x="3174" y="84"/>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228021" y="228600"/>
            <a:ext cx="3048352" cy="457200"/>
          </a:xfrm>
          <a:prstGeom prst="rect">
            <a:avLst/>
          </a:prstGeom>
          <a:noFill/>
          <a:ln w="31750">
            <a:noFill/>
            <a:miter lim="800000"/>
            <a:headEnd/>
            <a:tailEnd/>
          </a:ln>
          <a:effectLst/>
        </p:spPr>
        <p:txBody>
          <a:bodyPr vert="horz" wrap="none" lIns="91411" tIns="45705" rIns="91411" bIns="45705" numCol="1" anchor="ctr" anchorCtr="0" compatLnSpc="1">
            <a:prstTxWarp prst="textNoShape">
              <a:avLst/>
            </a:prstTxWarp>
          </a:bodyPr>
          <a:lstStyle>
            <a:lvl1pPr algn="l" defTabSz="911161">
              <a:defRPr sz="1000">
                <a:solidFill>
                  <a:schemeClr val="tx2"/>
                </a:solidFill>
                <a:latin typeface="Verdana" pitchFamily="34" charset="0"/>
              </a:defRPr>
            </a:lvl1pPr>
          </a:lstStyle>
          <a:p>
            <a:pPr>
              <a:defRPr/>
            </a:pPr>
            <a:endParaRPr lang="en-US"/>
          </a:p>
        </p:txBody>
      </p:sp>
      <p:sp>
        <p:nvSpPr>
          <p:cNvPr id="90115" name="Rectangle 3"/>
          <p:cNvSpPr>
            <a:spLocks noGrp="1" noChangeArrowheads="1"/>
          </p:cNvSpPr>
          <p:nvPr>
            <p:ph type="dt" sz="quarter" idx="1"/>
          </p:nvPr>
        </p:nvSpPr>
        <p:spPr bwMode="auto">
          <a:xfrm>
            <a:off x="3734030" y="228600"/>
            <a:ext cx="3048352" cy="457200"/>
          </a:xfrm>
          <a:prstGeom prst="rect">
            <a:avLst/>
          </a:prstGeom>
          <a:noFill/>
          <a:ln w="31750">
            <a:noFill/>
            <a:miter lim="800000"/>
            <a:headEnd/>
            <a:tailEnd/>
          </a:ln>
          <a:effectLst/>
        </p:spPr>
        <p:txBody>
          <a:bodyPr vert="horz" wrap="none" lIns="91411" tIns="45705" rIns="91411" bIns="45705" numCol="1" anchor="ctr" anchorCtr="0" compatLnSpc="1">
            <a:prstTxWarp prst="textNoShape">
              <a:avLst/>
            </a:prstTxWarp>
          </a:bodyPr>
          <a:lstStyle>
            <a:lvl1pPr algn="r" defTabSz="911161">
              <a:defRPr sz="1000">
                <a:solidFill>
                  <a:schemeClr val="tx2"/>
                </a:solidFill>
                <a:latin typeface="Verdana" pitchFamily="34" charset="0"/>
              </a:defRPr>
            </a:lvl1pPr>
          </a:lstStyle>
          <a:p>
            <a:pPr>
              <a:defRPr/>
            </a:pPr>
            <a:endParaRPr lang="en-US"/>
          </a:p>
        </p:txBody>
      </p:sp>
      <p:sp>
        <p:nvSpPr>
          <p:cNvPr id="90116" name="Rectangle 4"/>
          <p:cNvSpPr>
            <a:spLocks noGrp="1" noChangeArrowheads="1"/>
          </p:cNvSpPr>
          <p:nvPr>
            <p:ph type="ftr" sz="quarter" idx="2"/>
          </p:nvPr>
        </p:nvSpPr>
        <p:spPr bwMode="auto">
          <a:xfrm>
            <a:off x="228021" y="8610600"/>
            <a:ext cx="3048352" cy="457200"/>
          </a:xfrm>
          <a:prstGeom prst="rect">
            <a:avLst/>
          </a:prstGeom>
          <a:noFill/>
          <a:ln w="31750">
            <a:noFill/>
            <a:miter lim="800000"/>
            <a:headEnd/>
            <a:tailEnd/>
          </a:ln>
          <a:effectLst/>
        </p:spPr>
        <p:txBody>
          <a:bodyPr vert="horz" wrap="none" lIns="91411" tIns="45705" rIns="91411" bIns="45705" numCol="1" anchor="b" anchorCtr="0" compatLnSpc="1">
            <a:prstTxWarp prst="textNoShape">
              <a:avLst/>
            </a:prstTxWarp>
          </a:bodyPr>
          <a:lstStyle>
            <a:lvl1pPr algn="l" defTabSz="911161">
              <a:defRPr sz="1200"/>
            </a:lvl1pPr>
          </a:lstStyle>
          <a:p>
            <a:pPr>
              <a:defRPr/>
            </a:pPr>
            <a:endParaRPr lang="en-US"/>
          </a:p>
        </p:txBody>
      </p:sp>
      <p:sp>
        <p:nvSpPr>
          <p:cNvPr id="90117" name="Rectangle 5"/>
          <p:cNvSpPr>
            <a:spLocks noGrp="1" noChangeArrowheads="1"/>
          </p:cNvSpPr>
          <p:nvPr>
            <p:ph type="sldNum" sz="quarter" idx="3"/>
          </p:nvPr>
        </p:nvSpPr>
        <p:spPr bwMode="auto">
          <a:xfrm>
            <a:off x="3734030" y="8610600"/>
            <a:ext cx="3048352" cy="457200"/>
          </a:xfrm>
          <a:prstGeom prst="rect">
            <a:avLst/>
          </a:prstGeom>
          <a:noFill/>
          <a:ln w="31750">
            <a:noFill/>
            <a:miter lim="800000"/>
            <a:headEnd/>
            <a:tailEnd/>
          </a:ln>
          <a:effectLst/>
        </p:spPr>
        <p:txBody>
          <a:bodyPr vert="horz" wrap="none" lIns="91411" tIns="45705" rIns="91411" bIns="45705" numCol="1" anchor="b" anchorCtr="0" compatLnSpc="1">
            <a:prstTxWarp prst="textNoShape">
              <a:avLst/>
            </a:prstTxWarp>
          </a:bodyPr>
          <a:lstStyle>
            <a:lvl1pPr algn="r" defTabSz="911161">
              <a:defRPr sz="1000">
                <a:solidFill>
                  <a:schemeClr val="tx2"/>
                </a:solidFill>
                <a:latin typeface="Verdana" pitchFamily="34" charset="0"/>
              </a:defRPr>
            </a:lvl1pPr>
          </a:lstStyle>
          <a:p>
            <a:pPr>
              <a:defRPr/>
            </a:pPr>
            <a:fld id="{1396C52B-B057-4D78-9464-E74A387DC305}" type="slidenum">
              <a:rPr lang="en-US"/>
              <a:pPr>
                <a:defRPr/>
              </a:pPr>
              <a:t>‹#›</a:t>
            </a:fld>
            <a:endParaRPr lang="en-US" dirty="0"/>
          </a:p>
        </p:txBody>
      </p:sp>
    </p:spTree>
    <p:extLst>
      <p:ext uri="{BB962C8B-B14F-4D97-AF65-F5344CB8AC3E}">
        <p14:creationId xmlns:p14="http://schemas.microsoft.com/office/powerpoint/2010/main" val="162646992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161718" y="152400"/>
            <a:ext cx="3038649" cy="465138"/>
          </a:xfrm>
          <a:prstGeom prst="rect">
            <a:avLst/>
          </a:prstGeom>
          <a:noFill/>
          <a:ln w="31750">
            <a:noFill/>
            <a:miter lim="800000"/>
            <a:headEnd/>
            <a:tailEnd/>
          </a:ln>
          <a:effectLst/>
        </p:spPr>
        <p:txBody>
          <a:bodyPr vert="horz" wrap="none" lIns="93148" tIns="46575" rIns="93148" bIns="46575" numCol="1" anchor="ctr" anchorCtr="0" compatLnSpc="1">
            <a:prstTxWarp prst="textNoShape">
              <a:avLst/>
            </a:prstTxWarp>
          </a:bodyPr>
          <a:lstStyle>
            <a:lvl1pPr algn="l" defTabSz="932274">
              <a:defRPr sz="1000">
                <a:solidFill>
                  <a:schemeClr val="tx2"/>
                </a:solidFill>
              </a:defRPr>
            </a:lvl1pPr>
          </a:lstStyle>
          <a:p>
            <a:pPr>
              <a:defRPr/>
            </a:pPr>
            <a:endParaRPr lang="en-US" sz="1200"/>
          </a:p>
        </p:txBody>
      </p:sp>
      <p:sp>
        <p:nvSpPr>
          <p:cNvPr id="68611" name="Rectangle 3"/>
          <p:cNvSpPr>
            <a:spLocks noGrp="1" noChangeArrowheads="1"/>
          </p:cNvSpPr>
          <p:nvPr>
            <p:ph type="dt" idx="1"/>
          </p:nvPr>
        </p:nvSpPr>
        <p:spPr bwMode="auto">
          <a:xfrm>
            <a:off x="3810036" y="144466"/>
            <a:ext cx="3038649" cy="465137"/>
          </a:xfrm>
          <a:prstGeom prst="rect">
            <a:avLst/>
          </a:prstGeom>
          <a:noFill/>
          <a:ln w="31750">
            <a:noFill/>
            <a:miter lim="800000"/>
            <a:headEnd/>
            <a:tailEnd/>
          </a:ln>
          <a:effectLst/>
        </p:spPr>
        <p:txBody>
          <a:bodyPr vert="horz" wrap="none" lIns="93148" tIns="46575" rIns="93148" bIns="46575" numCol="1" anchor="ctr" anchorCtr="0" compatLnSpc="1">
            <a:prstTxWarp prst="textNoShape">
              <a:avLst/>
            </a:prstTxWarp>
          </a:bodyPr>
          <a:lstStyle>
            <a:lvl1pPr algn="r" defTabSz="932274">
              <a:defRPr sz="1000">
                <a:solidFill>
                  <a:schemeClr val="tx2"/>
                </a:solidFill>
                <a:latin typeface="Verdana" pitchFamily="34" charset="0"/>
              </a:defRPr>
            </a:lvl1pPr>
          </a:lstStyle>
          <a:p>
            <a:pPr>
              <a:defRPr/>
            </a:pPr>
            <a:endParaRPr lang="en-US"/>
          </a:p>
        </p:txBody>
      </p:sp>
      <p:sp>
        <p:nvSpPr>
          <p:cNvPr id="870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8613" name="Rectangle 5"/>
          <p:cNvSpPr>
            <a:spLocks noGrp="1" noChangeArrowheads="1"/>
          </p:cNvSpPr>
          <p:nvPr>
            <p:ph type="body" sz="quarter" idx="3"/>
          </p:nvPr>
        </p:nvSpPr>
        <p:spPr bwMode="auto">
          <a:xfrm>
            <a:off x="934721" y="4416428"/>
            <a:ext cx="5140960" cy="4183063"/>
          </a:xfrm>
          <a:prstGeom prst="rect">
            <a:avLst/>
          </a:prstGeom>
          <a:noFill/>
          <a:ln w="31750">
            <a:noFill/>
            <a:miter lim="800000"/>
            <a:headEnd/>
            <a:tailEnd/>
          </a:ln>
          <a:effectLst/>
        </p:spPr>
        <p:txBody>
          <a:bodyPr vert="horz" wrap="square" lIns="93148" tIns="46575" rIns="93148" bIns="4657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68614" name="Rectangle 6"/>
          <p:cNvSpPr>
            <a:spLocks noGrp="1" noChangeArrowheads="1"/>
          </p:cNvSpPr>
          <p:nvPr>
            <p:ph type="ftr" sz="quarter" idx="4"/>
          </p:nvPr>
        </p:nvSpPr>
        <p:spPr bwMode="auto">
          <a:xfrm>
            <a:off x="161718" y="8686800"/>
            <a:ext cx="3038649" cy="465138"/>
          </a:xfrm>
          <a:prstGeom prst="rect">
            <a:avLst/>
          </a:prstGeom>
          <a:noFill/>
          <a:ln w="31750">
            <a:noFill/>
            <a:miter lim="800000"/>
            <a:headEnd/>
            <a:tailEnd/>
          </a:ln>
          <a:effectLst/>
        </p:spPr>
        <p:txBody>
          <a:bodyPr vert="horz" wrap="none" lIns="93148" tIns="46575" rIns="93148" bIns="46575" numCol="1" anchor="b" anchorCtr="0" compatLnSpc="1">
            <a:prstTxWarp prst="textNoShape">
              <a:avLst/>
            </a:prstTxWarp>
          </a:bodyPr>
          <a:lstStyle>
            <a:lvl1pPr algn="l" defTabSz="932274">
              <a:defRPr sz="1000">
                <a:solidFill>
                  <a:schemeClr val="tx2"/>
                </a:solidFill>
                <a:latin typeface="Verdana" pitchFamily="34" charset="0"/>
              </a:defRPr>
            </a:lvl1pPr>
          </a:lstStyle>
          <a:p>
            <a:pPr>
              <a:defRPr/>
            </a:pPr>
            <a:endParaRPr lang="en-US"/>
          </a:p>
        </p:txBody>
      </p:sp>
      <p:sp>
        <p:nvSpPr>
          <p:cNvPr id="68615" name="Rectangle 7"/>
          <p:cNvSpPr>
            <a:spLocks noGrp="1" noChangeArrowheads="1"/>
          </p:cNvSpPr>
          <p:nvPr>
            <p:ph type="sldNum" sz="quarter" idx="5"/>
          </p:nvPr>
        </p:nvSpPr>
        <p:spPr bwMode="auto">
          <a:xfrm>
            <a:off x="3810036" y="8686800"/>
            <a:ext cx="3038649" cy="465138"/>
          </a:xfrm>
          <a:prstGeom prst="rect">
            <a:avLst/>
          </a:prstGeom>
          <a:noFill/>
          <a:ln w="31750">
            <a:noFill/>
            <a:miter lim="800000"/>
            <a:headEnd/>
            <a:tailEnd/>
          </a:ln>
          <a:effectLst/>
        </p:spPr>
        <p:txBody>
          <a:bodyPr vert="horz" wrap="none" lIns="93148" tIns="46575" rIns="93148" bIns="46575" numCol="1" anchor="b" anchorCtr="0" compatLnSpc="1">
            <a:prstTxWarp prst="textNoShape">
              <a:avLst/>
            </a:prstTxWarp>
          </a:bodyPr>
          <a:lstStyle>
            <a:lvl1pPr algn="r" defTabSz="932274">
              <a:defRPr sz="1000">
                <a:solidFill>
                  <a:schemeClr val="tx2"/>
                </a:solidFill>
                <a:latin typeface="Verdana" pitchFamily="34" charset="0"/>
              </a:defRPr>
            </a:lvl1pPr>
          </a:lstStyle>
          <a:p>
            <a:pPr>
              <a:defRPr/>
            </a:pPr>
            <a:fld id="{72A6FBB5-5F42-4DA2-98C9-04E8A54AFA43}" type="slidenum">
              <a:rPr lang="en-US"/>
              <a:pPr>
                <a:defRPr/>
              </a:pPr>
              <a:t>‹#›</a:t>
            </a:fld>
            <a:endParaRPr lang="en-US" dirty="0"/>
          </a:p>
        </p:txBody>
      </p:sp>
    </p:spTree>
    <p:extLst>
      <p:ext uri="{BB962C8B-B14F-4D97-AF65-F5344CB8AC3E}">
        <p14:creationId xmlns:p14="http://schemas.microsoft.com/office/powerpoint/2010/main" val="4022584530"/>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buClr>
        <a:schemeClr val="accent1"/>
      </a:buClr>
      <a:buSzPct val="110000"/>
      <a:buChar char="•"/>
      <a:defRPr sz="1200" kern="1200">
        <a:solidFill>
          <a:schemeClr val="tx1"/>
        </a:solidFill>
        <a:latin typeface="Verdana" pitchFamily="34" charset="0"/>
        <a:ea typeface="+mn-ea"/>
        <a:cs typeface="+mn-cs"/>
      </a:defRPr>
    </a:lvl1pPr>
    <a:lvl2pPr marL="114300" algn="l" rtl="0" eaLnBrk="0" fontAlgn="base" hangingPunct="0">
      <a:spcBef>
        <a:spcPct val="30000"/>
      </a:spcBef>
      <a:spcAft>
        <a:spcPct val="0"/>
      </a:spcAft>
      <a:buClr>
        <a:schemeClr val="accent1"/>
      </a:buClr>
      <a:buSzPct val="110000"/>
      <a:buChar char="•"/>
      <a:defRPr sz="1000" kern="1200">
        <a:solidFill>
          <a:schemeClr val="tx1"/>
        </a:solidFill>
        <a:latin typeface="Verdana" pitchFamily="34" charset="0"/>
        <a:ea typeface="+mn-ea"/>
        <a:cs typeface="+mn-cs"/>
      </a:defRPr>
    </a:lvl2pPr>
    <a:lvl3pPr marL="228600" algn="l" rtl="0" eaLnBrk="0" fontAlgn="base" hangingPunct="0">
      <a:spcBef>
        <a:spcPct val="30000"/>
      </a:spcBef>
      <a:spcAft>
        <a:spcPct val="0"/>
      </a:spcAft>
      <a:buClr>
        <a:schemeClr val="accent1"/>
      </a:buClr>
      <a:buSzPct val="110000"/>
      <a:buChar char="•"/>
      <a:defRPr sz="900" kern="1200">
        <a:solidFill>
          <a:schemeClr val="tx1"/>
        </a:solidFill>
        <a:latin typeface="Verdana" pitchFamily="34" charset="0"/>
        <a:ea typeface="+mn-ea"/>
        <a:cs typeface="+mn-cs"/>
      </a:defRPr>
    </a:lvl3pPr>
    <a:lvl4pPr marL="342900" algn="l" rtl="0" eaLnBrk="0" fontAlgn="base" hangingPunct="0">
      <a:spcBef>
        <a:spcPct val="30000"/>
      </a:spcBef>
      <a:spcAft>
        <a:spcPct val="0"/>
      </a:spcAft>
      <a:buClr>
        <a:schemeClr val="accent1"/>
      </a:buClr>
      <a:buSzPct val="110000"/>
      <a:buChar char="•"/>
      <a:defRPr sz="800" kern="1200">
        <a:solidFill>
          <a:schemeClr val="tx1"/>
        </a:solidFill>
        <a:latin typeface="Verdana" pitchFamily="34"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apps.ahca.myflorida.com/SingleSignOnPorta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w="9525"/>
        </p:spPr>
        <p:txBody>
          <a:bodyPr/>
          <a:lstStyle/>
          <a:p>
            <a:r>
              <a:rPr lang="es-ES" dirty="0">
                <a:latin typeface="Arial" pitchFamily="34" charset="0"/>
                <a:cs typeface="Arial" pitchFamily="34" charset="0"/>
              </a:rPr>
              <a:t>Buenas tardes. Mi</a:t>
            </a:r>
            <a:r>
              <a:rPr lang="es-ES" baseline="0" dirty="0">
                <a:latin typeface="Arial" pitchFamily="34" charset="0"/>
                <a:cs typeface="Arial" pitchFamily="34" charset="0"/>
              </a:rPr>
              <a:t> nombre es</a:t>
            </a:r>
            <a:endParaRPr lang="es-ES" dirty="0">
              <a:latin typeface="Arial" pitchFamily="34" charset="0"/>
              <a:cs typeface="Arial" pitchFamily="34" charset="0"/>
            </a:endParaRPr>
          </a:p>
          <a:p>
            <a:r>
              <a:rPr lang="es-ES" dirty="0">
                <a:latin typeface="Arial" pitchFamily="34" charset="0"/>
                <a:cs typeface="Arial" pitchFamily="34" charset="0"/>
              </a:rPr>
              <a:t>¿Cuántas personas en el público ya están en el programa? ¿O en lista de espera? Vamos a empezar</a:t>
            </a:r>
          </a:p>
          <a:p>
            <a:pPr>
              <a:buNone/>
            </a:pPr>
            <a:endParaRPr lang="en-US" dirty="0"/>
          </a:p>
        </p:txBody>
      </p:sp>
      <p:sp>
        <p:nvSpPr>
          <p:cNvPr id="2" name="Header Placeholder 1"/>
          <p:cNvSpPr>
            <a:spLocks noGrp="1"/>
          </p:cNvSpPr>
          <p:nvPr>
            <p:ph type="hdr" sz="quarter" idx="10"/>
          </p:nvPr>
        </p:nvSpPr>
        <p:spPr/>
        <p:txBody>
          <a:bodyPr/>
          <a:lstStyle/>
          <a:p>
            <a:pPr>
              <a:defRPr/>
            </a:pPr>
            <a:endParaRPr lang="en-US" sz="1200"/>
          </a:p>
        </p:txBody>
      </p:sp>
    </p:spTree>
    <p:extLst>
      <p:ext uri="{BB962C8B-B14F-4D97-AF65-F5344CB8AC3E}">
        <p14:creationId xmlns:p14="http://schemas.microsoft.com/office/powerpoint/2010/main" val="2356521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Tercer</a:t>
            </a:r>
            <a:r>
              <a:rPr lang="en-US" dirty="0"/>
              <a:t> </a:t>
            </a:r>
            <a:r>
              <a:rPr lang="en-US" dirty="0" err="1"/>
              <a:t>pasos</a:t>
            </a:r>
            <a:endParaRPr lang="en-US" dirty="0"/>
          </a:p>
          <a:p>
            <a:endParaRPr lang="en-US" dirty="0"/>
          </a:p>
          <a:p>
            <a:r>
              <a:rPr lang="en-US" dirty="0"/>
              <a:t>3</a:t>
            </a:r>
            <a:r>
              <a:rPr lang="en-US" baseline="30000" dirty="0"/>
              <a:t>rd</a:t>
            </a:r>
            <a:r>
              <a:rPr lang="en-US" dirty="0"/>
              <a:t> steps for</a:t>
            </a:r>
            <a:r>
              <a:rPr lang="en-US" baseline="0" dirty="0"/>
              <a:t> enrollment</a:t>
            </a:r>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10</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2484711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8"/>
            <a:ext cx="5140960" cy="4270373"/>
          </a:xfrm>
        </p:spPr>
        <p:txBody>
          <a:bodyPr>
            <a:normAutofit/>
          </a:bodyPr>
          <a:lstStyle/>
          <a:p>
            <a:r>
              <a:rPr lang="en-US" b="1" dirty="0">
                <a:latin typeface="Arial" pitchFamily="34" charset="0"/>
                <a:cs typeface="Arial" pitchFamily="34" charset="0"/>
              </a:rPr>
              <a:t>Como</a:t>
            </a:r>
            <a:r>
              <a:rPr lang="en-US" b="1" baseline="0" dirty="0">
                <a:latin typeface="Arial" pitchFamily="34" charset="0"/>
                <a:cs typeface="Arial" pitchFamily="34" charset="0"/>
              </a:rPr>
              <a:t> se </a:t>
            </a:r>
            <a:r>
              <a:rPr lang="en-US" b="1" baseline="0" dirty="0" err="1">
                <a:latin typeface="Arial" pitchFamily="34" charset="0"/>
                <a:cs typeface="Arial" pitchFamily="34" charset="0"/>
              </a:rPr>
              <a:t>calcula</a:t>
            </a:r>
            <a:r>
              <a:rPr lang="en-US" b="1" baseline="0" dirty="0">
                <a:latin typeface="Arial" pitchFamily="34" charset="0"/>
                <a:cs typeface="Arial" pitchFamily="34" charset="0"/>
              </a:rPr>
              <a:t> el </a:t>
            </a:r>
            <a:r>
              <a:rPr lang="en-US" b="1" baseline="0" dirty="0" err="1">
                <a:latin typeface="Arial" pitchFamily="34" charset="0"/>
                <a:cs typeface="Arial" pitchFamily="34" charset="0"/>
              </a:rPr>
              <a:t>presupuesto</a:t>
            </a:r>
            <a:r>
              <a:rPr lang="en-US" b="1" baseline="0" dirty="0">
                <a:latin typeface="Arial" pitchFamily="34" charset="0"/>
                <a:cs typeface="Arial" pitchFamily="34" charset="0"/>
              </a:rPr>
              <a:t> </a:t>
            </a:r>
            <a:r>
              <a:rPr lang="en-US" b="1" baseline="0" dirty="0" err="1">
                <a:latin typeface="Arial" pitchFamily="34" charset="0"/>
                <a:cs typeface="Arial" pitchFamily="34" charset="0"/>
              </a:rPr>
              <a:t>Mensual</a:t>
            </a:r>
            <a:endParaRPr lang="en-US" b="1" dirty="0">
              <a:latin typeface="Arial" pitchFamily="34" charset="0"/>
              <a:cs typeface="Arial" pitchFamily="34" charset="0"/>
            </a:endParaRPr>
          </a:p>
          <a:p>
            <a:endParaRPr lang="en-US" b="1" dirty="0">
              <a:latin typeface="Arial" pitchFamily="34" charset="0"/>
              <a:cs typeface="Arial" pitchFamily="34" charset="0"/>
            </a:endParaRPr>
          </a:p>
          <a:p>
            <a:r>
              <a:rPr lang="en-US" b="1" dirty="0">
                <a:latin typeface="Arial" pitchFamily="34" charset="0"/>
                <a:cs typeface="Arial" pitchFamily="34" charset="0"/>
              </a:rPr>
              <a:t>A CDC+ participant’s monthly</a:t>
            </a:r>
            <a:r>
              <a:rPr lang="en-US" b="1" baseline="0" dirty="0">
                <a:latin typeface="Arial" pitchFamily="34" charset="0"/>
                <a:cs typeface="Arial" pitchFamily="34" charset="0"/>
              </a:rPr>
              <a:t> budget is based on the cost of services that a participant has been approved to receive in the DD/HCBS waiver Cost Plan.</a:t>
            </a:r>
          </a:p>
          <a:p>
            <a:r>
              <a:rPr lang="en-US" b="1" dirty="0">
                <a:latin typeface="Arial" pitchFamily="34" charset="0"/>
                <a:cs typeface="Arial" pitchFamily="34" charset="0"/>
              </a:rPr>
              <a:t>Annual services are divided by the number of months authorized. The amounts are totaled to determine the total monthly Cost Plan amount.</a:t>
            </a:r>
          </a:p>
          <a:p>
            <a:r>
              <a:rPr lang="en-US" sz="1200" b="1" baseline="0" dirty="0">
                <a:latin typeface="Arial" pitchFamily="34" charset="0"/>
                <a:cs typeface="Arial" pitchFamily="34" charset="0"/>
              </a:rPr>
              <a:t>A discount rate and administrative</a:t>
            </a:r>
            <a:r>
              <a:rPr lang="en-US" sz="1200" b="1" dirty="0">
                <a:latin typeface="Arial" pitchFamily="34" charset="0"/>
                <a:cs typeface="Arial" pitchFamily="34" charset="0"/>
              </a:rPr>
              <a:t> fee are</a:t>
            </a:r>
            <a:r>
              <a:rPr lang="en-US" sz="1200" b="1" baseline="0" dirty="0">
                <a:latin typeface="Arial" pitchFamily="34" charset="0"/>
                <a:cs typeface="Arial" pitchFamily="34" charset="0"/>
              </a:rPr>
              <a:t> subtracted from</a:t>
            </a:r>
            <a:r>
              <a:rPr lang="en-US" sz="1200" b="1" dirty="0">
                <a:latin typeface="Arial" pitchFamily="34" charset="0"/>
                <a:cs typeface="Arial" pitchFamily="34" charset="0"/>
              </a:rPr>
              <a:t> the Cost Plan total.</a:t>
            </a:r>
            <a:endParaRPr lang="en-US" sz="1200" b="1" baseline="0" dirty="0">
              <a:latin typeface="Arial" pitchFamily="34" charset="0"/>
              <a:cs typeface="Arial" pitchFamily="34" charset="0"/>
            </a:endParaRPr>
          </a:p>
          <a:p>
            <a:r>
              <a:rPr lang="en-US" b="1" baseline="0" dirty="0">
                <a:latin typeface="Arial" pitchFamily="34" charset="0"/>
                <a:cs typeface="Arial" pitchFamily="34" charset="0"/>
              </a:rPr>
              <a:t>Based on this method the CDC+ Participant exchanges the total budget of their current approved, Medicaid waiver Cost Plan for a smaller budget that has greater flexibility. </a:t>
            </a:r>
          </a:p>
          <a:p>
            <a:endParaRPr lang="en-US" b="1" baseline="0" dirty="0">
              <a:latin typeface="Arial" pitchFamily="34" charset="0"/>
              <a:cs typeface="Arial" pitchFamily="34" charset="0"/>
            </a:endParaRPr>
          </a:p>
          <a:p>
            <a:pPr>
              <a:buNone/>
            </a:pPr>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11</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869383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2746374"/>
          </a:xfrm>
        </p:spPr>
        <p:txBody>
          <a:bodyPr>
            <a:normAutofit fontScale="92500" lnSpcReduction="10000"/>
          </a:bodyPr>
          <a:lstStyle/>
          <a:p>
            <a:r>
              <a:rPr lang="en-US" b="1" dirty="0">
                <a:latin typeface="Arial" pitchFamily="34" charset="0"/>
                <a:cs typeface="Arial" pitchFamily="34" charset="0"/>
              </a:rPr>
              <a:t>Se </a:t>
            </a:r>
            <a:r>
              <a:rPr lang="en-US" b="1" dirty="0" err="1">
                <a:latin typeface="Arial" pitchFamily="34" charset="0"/>
                <a:cs typeface="Arial" pitchFamily="34" charset="0"/>
              </a:rPr>
              <a:t>necesita</a:t>
            </a:r>
            <a:r>
              <a:rPr lang="en-US" b="1" dirty="0">
                <a:latin typeface="Arial" pitchFamily="34" charset="0"/>
                <a:cs typeface="Arial" pitchFamily="34" charset="0"/>
              </a:rPr>
              <a:t> el Plan</a:t>
            </a:r>
            <a:r>
              <a:rPr lang="en-US" b="1" baseline="0" dirty="0">
                <a:latin typeface="Arial" pitchFamily="34" charset="0"/>
                <a:cs typeface="Arial" pitchFamily="34" charset="0"/>
              </a:rPr>
              <a:t> de </a:t>
            </a:r>
            <a:r>
              <a:rPr lang="en-US" b="1" baseline="0" dirty="0" err="1">
                <a:latin typeface="Arial" pitchFamily="34" charset="0"/>
                <a:cs typeface="Arial" pitchFamily="34" charset="0"/>
              </a:rPr>
              <a:t>Apoyo</a:t>
            </a:r>
            <a:r>
              <a:rPr lang="en-US" b="1" baseline="0" dirty="0">
                <a:latin typeface="Arial" pitchFamily="34" charset="0"/>
                <a:cs typeface="Arial" pitchFamily="34" charset="0"/>
              </a:rPr>
              <a:t>, y </a:t>
            </a:r>
            <a:r>
              <a:rPr lang="en-US" b="1" baseline="0" dirty="0" err="1">
                <a:latin typeface="Arial" pitchFamily="34" charset="0"/>
                <a:cs typeface="Arial" pitchFamily="34" charset="0"/>
              </a:rPr>
              <a:t>costo</a:t>
            </a:r>
            <a:r>
              <a:rPr lang="en-US" b="1" baseline="0" dirty="0">
                <a:latin typeface="Arial" pitchFamily="34" charset="0"/>
                <a:cs typeface="Arial" pitchFamily="34" charset="0"/>
              </a:rPr>
              <a:t> de </a:t>
            </a:r>
            <a:r>
              <a:rPr lang="en-US" b="1" baseline="0" dirty="0" err="1">
                <a:latin typeface="Arial" pitchFamily="34" charset="0"/>
                <a:cs typeface="Arial" pitchFamily="34" charset="0"/>
              </a:rPr>
              <a:t>Servicios</a:t>
            </a:r>
            <a:r>
              <a:rPr lang="en-US" b="1" baseline="0" dirty="0">
                <a:latin typeface="Arial" pitchFamily="34" charset="0"/>
                <a:cs typeface="Arial" pitchFamily="34" charset="0"/>
              </a:rPr>
              <a:t> para </a:t>
            </a:r>
            <a:r>
              <a:rPr lang="en-US" b="1" dirty="0" err="1">
                <a:latin typeface="Arial" pitchFamily="34" charset="0"/>
                <a:cs typeface="Arial" pitchFamily="34" charset="0"/>
              </a:rPr>
              <a:t>escribir</a:t>
            </a:r>
            <a:r>
              <a:rPr lang="en-US" b="1" dirty="0">
                <a:latin typeface="Arial" pitchFamily="34" charset="0"/>
                <a:cs typeface="Arial" pitchFamily="34" charset="0"/>
              </a:rPr>
              <a:t> el plan de</a:t>
            </a:r>
            <a:r>
              <a:rPr lang="en-US" b="1" baseline="0" dirty="0">
                <a:latin typeface="Arial" pitchFamily="34" charset="0"/>
                <a:cs typeface="Arial" pitchFamily="34" charset="0"/>
              </a:rPr>
              <a:t> </a:t>
            </a:r>
            <a:r>
              <a:rPr lang="en-US" b="1" baseline="0" dirty="0" err="1">
                <a:latin typeface="Arial" pitchFamily="34" charset="0"/>
                <a:cs typeface="Arial" pitchFamily="34" charset="0"/>
              </a:rPr>
              <a:t>compras</a:t>
            </a:r>
            <a:r>
              <a:rPr lang="en-US" b="1" baseline="0" dirty="0">
                <a:latin typeface="Arial" pitchFamily="34" charset="0"/>
                <a:cs typeface="Arial" pitchFamily="34" charset="0"/>
              </a:rPr>
              <a:t>.</a:t>
            </a:r>
            <a:endParaRPr lang="en-US" b="1" dirty="0">
              <a:latin typeface="Arial" pitchFamily="34" charset="0"/>
              <a:cs typeface="Arial" pitchFamily="34" charset="0"/>
            </a:endParaRPr>
          </a:p>
          <a:p>
            <a:endParaRPr lang="en-US" b="1" dirty="0">
              <a:latin typeface="Arial" pitchFamily="34" charset="0"/>
              <a:cs typeface="Arial" pitchFamily="34" charset="0"/>
            </a:endParaRPr>
          </a:p>
          <a:p>
            <a:endParaRPr lang="en-US" b="1" dirty="0">
              <a:latin typeface="Arial" pitchFamily="34" charset="0"/>
              <a:cs typeface="Arial" pitchFamily="34" charset="0"/>
            </a:endParaRPr>
          </a:p>
          <a:p>
            <a:r>
              <a:rPr lang="en-US" b="1" dirty="0">
                <a:latin typeface="Arial" pitchFamily="34" charset="0"/>
                <a:cs typeface="Arial" pitchFamily="34" charset="0"/>
              </a:rPr>
              <a:t>Lets build on what we know:</a:t>
            </a:r>
          </a:p>
          <a:p>
            <a:r>
              <a:rPr lang="en-US" b="1" dirty="0">
                <a:latin typeface="Arial" pitchFamily="34" charset="0"/>
                <a:cs typeface="Arial" pitchFamily="34" charset="0"/>
              </a:rPr>
              <a:t>The </a:t>
            </a:r>
            <a:r>
              <a:rPr lang="en-US" b="1" i="1" dirty="0">
                <a:latin typeface="Arial" pitchFamily="34" charset="0"/>
                <a:cs typeface="Arial" pitchFamily="34" charset="0"/>
              </a:rPr>
              <a:t>Support Plan </a:t>
            </a:r>
            <a:r>
              <a:rPr lang="en-US" b="1" dirty="0">
                <a:latin typeface="Arial" pitchFamily="34" charset="0"/>
                <a:cs typeface="Arial" pitchFamily="34" charset="0"/>
              </a:rPr>
              <a:t>documents the Participant’s current needs and goals for services and support and is used to build the </a:t>
            </a:r>
            <a:r>
              <a:rPr lang="en-US" b="1" i="1" dirty="0">
                <a:latin typeface="Arial" pitchFamily="34" charset="0"/>
                <a:cs typeface="Arial" pitchFamily="34" charset="0"/>
              </a:rPr>
              <a:t>Cost Plan </a:t>
            </a:r>
            <a:r>
              <a:rPr lang="en-US" b="1" dirty="0">
                <a:latin typeface="Arial" pitchFamily="34" charset="0"/>
                <a:cs typeface="Arial" pitchFamily="34" charset="0"/>
              </a:rPr>
              <a:t>which details the allowed maximum spending for each waiver service.</a:t>
            </a:r>
          </a:p>
          <a:p>
            <a:r>
              <a:rPr lang="en-US" b="1" dirty="0">
                <a:latin typeface="Arial" pitchFamily="34" charset="0"/>
                <a:cs typeface="Arial" pitchFamily="34" charset="0"/>
              </a:rPr>
              <a:t>A participant’s monthly budget is calculated from the current approved cost plan.</a:t>
            </a:r>
          </a:p>
          <a:p>
            <a:r>
              <a:rPr lang="en-US" b="1" dirty="0">
                <a:latin typeface="Arial" pitchFamily="34" charset="0"/>
                <a:cs typeface="Arial" pitchFamily="34" charset="0"/>
              </a:rPr>
              <a:t>When the monthly budget has been determined using the Cost Plan a Purchasing Plan can be completed.  </a:t>
            </a:r>
          </a:p>
          <a:p>
            <a:r>
              <a:rPr lang="en-US" b="1" dirty="0">
                <a:latin typeface="Arial" pitchFamily="34" charset="0"/>
                <a:cs typeface="Arial" pitchFamily="34" charset="0"/>
              </a:rPr>
              <a:t>When the Purchasing Plan has been approved by APD, the participant may begin managing the CDC+ monthly budget</a:t>
            </a:r>
          </a:p>
          <a:p>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12</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2059895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9"/>
            <a:ext cx="5140960" cy="1146173"/>
          </a:xfrm>
        </p:spPr>
        <p:txBody>
          <a:bodyPr>
            <a:normAutofit/>
          </a:bodyPr>
          <a:lstStyle/>
          <a:p>
            <a:r>
              <a:rPr lang="en-US" b="1" dirty="0" err="1">
                <a:latin typeface="Arial" pitchFamily="34" charset="0"/>
                <a:cs typeface="Arial" pitchFamily="34" charset="0"/>
              </a:rPr>
              <a:t>Asi</a:t>
            </a:r>
            <a:r>
              <a:rPr lang="en-US" b="1" dirty="0">
                <a:latin typeface="Arial" pitchFamily="34" charset="0"/>
                <a:cs typeface="Arial" pitchFamily="34" charset="0"/>
              </a:rPr>
              <a:t> </a:t>
            </a:r>
            <a:r>
              <a:rPr lang="en-US" b="1" dirty="0" err="1">
                <a:latin typeface="Arial" pitchFamily="34" charset="0"/>
                <a:cs typeface="Arial" pitchFamily="34" charset="0"/>
              </a:rPr>
              <a:t>luce</a:t>
            </a:r>
            <a:r>
              <a:rPr lang="en-US" b="1" baseline="0" dirty="0">
                <a:latin typeface="Arial" pitchFamily="34" charset="0"/>
                <a:cs typeface="Arial" pitchFamily="34" charset="0"/>
              </a:rPr>
              <a:t> la </a:t>
            </a:r>
            <a:r>
              <a:rPr lang="en-US" b="1" baseline="0" dirty="0" err="1">
                <a:latin typeface="Arial" pitchFamily="34" charset="0"/>
                <a:cs typeface="Arial" pitchFamily="34" charset="0"/>
              </a:rPr>
              <a:t>primara</a:t>
            </a:r>
            <a:r>
              <a:rPr lang="en-US" b="1" baseline="0" dirty="0">
                <a:latin typeface="Arial" pitchFamily="34" charset="0"/>
                <a:cs typeface="Arial" pitchFamily="34" charset="0"/>
              </a:rPr>
              <a:t> </a:t>
            </a:r>
            <a:r>
              <a:rPr lang="en-US" b="1" baseline="0" dirty="0" err="1">
                <a:latin typeface="Arial" pitchFamily="34" charset="0"/>
                <a:cs typeface="Arial" pitchFamily="34" charset="0"/>
              </a:rPr>
              <a:t>pagina</a:t>
            </a:r>
            <a:r>
              <a:rPr lang="en-US" b="1" baseline="0" dirty="0">
                <a:latin typeface="Arial" pitchFamily="34" charset="0"/>
                <a:cs typeface="Arial" pitchFamily="34" charset="0"/>
              </a:rPr>
              <a:t> del plan de </a:t>
            </a:r>
            <a:r>
              <a:rPr lang="en-US" b="1" baseline="0" dirty="0" err="1">
                <a:latin typeface="Arial" pitchFamily="34" charset="0"/>
                <a:cs typeface="Arial" pitchFamily="34" charset="0"/>
              </a:rPr>
              <a:t>compras</a:t>
            </a:r>
            <a:endParaRPr lang="en-US" b="1" baseline="0" dirty="0">
              <a:latin typeface="Arial" pitchFamily="34" charset="0"/>
              <a:cs typeface="Arial" pitchFamily="34" charset="0"/>
            </a:endParaRPr>
          </a:p>
          <a:p>
            <a:endParaRPr lang="en-US" b="1" baseline="0" dirty="0">
              <a:latin typeface="Arial" pitchFamily="34" charset="0"/>
              <a:cs typeface="Arial" pitchFamily="34" charset="0"/>
            </a:endParaRPr>
          </a:p>
          <a:p>
            <a:r>
              <a:rPr lang="en-US" b="1" dirty="0">
                <a:latin typeface="Arial" pitchFamily="34" charset="0"/>
                <a:cs typeface="Arial" pitchFamily="34" charset="0"/>
              </a:rPr>
              <a:t>Use current version</a:t>
            </a:r>
            <a:r>
              <a:rPr lang="en-US" b="1" baseline="0" dirty="0">
                <a:latin typeface="Arial" pitchFamily="34" charset="0"/>
                <a:cs typeface="Arial" pitchFamily="34" charset="0"/>
              </a:rPr>
              <a:t> 3.0C when developing your Purchasing Plan.</a:t>
            </a:r>
            <a:endParaRPr lang="en-US" b="1"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13</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517525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92%</a:t>
            </a:r>
          </a:p>
          <a:p>
            <a:r>
              <a:rPr lang="en-US" dirty="0"/>
              <a:t>Restricted Services</a:t>
            </a:r>
          </a:p>
        </p:txBody>
      </p:sp>
      <p:sp>
        <p:nvSpPr>
          <p:cNvPr id="706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4000" b="1">
                <a:solidFill>
                  <a:srgbClr val="6699FF"/>
                </a:solidFill>
                <a:latin typeface="arial" panose="020B0604020202020204" pitchFamily="34" charset="0"/>
              </a:defRPr>
            </a:lvl1pPr>
            <a:lvl2pPr marL="742950" indent="-285750" defTabSz="923925">
              <a:defRPr sz="4000" b="1">
                <a:solidFill>
                  <a:srgbClr val="6699FF"/>
                </a:solidFill>
                <a:latin typeface="arial" panose="020B0604020202020204" pitchFamily="34" charset="0"/>
              </a:defRPr>
            </a:lvl2pPr>
            <a:lvl3pPr marL="1143000" indent="-228600" defTabSz="923925">
              <a:defRPr sz="4000" b="1">
                <a:solidFill>
                  <a:srgbClr val="6699FF"/>
                </a:solidFill>
                <a:latin typeface="arial" panose="020B0604020202020204" pitchFamily="34" charset="0"/>
              </a:defRPr>
            </a:lvl3pPr>
            <a:lvl4pPr marL="1600200" indent="-228600" defTabSz="923925">
              <a:defRPr sz="4000" b="1">
                <a:solidFill>
                  <a:srgbClr val="6699FF"/>
                </a:solidFill>
                <a:latin typeface="arial" panose="020B0604020202020204" pitchFamily="34" charset="0"/>
              </a:defRPr>
            </a:lvl4pPr>
            <a:lvl5pPr marL="2057400" indent="-228600" defTabSz="923925">
              <a:defRPr sz="4000" b="1">
                <a:solidFill>
                  <a:srgbClr val="6699FF"/>
                </a:solidFill>
                <a:latin typeface="arial" panose="020B0604020202020204" pitchFamily="34" charset="0"/>
              </a:defRPr>
            </a:lvl5pPr>
            <a:lvl6pPr marL="2514600" indent="-228600" defTabSz="923925" eaLnBrk="0" fontAlgn="base" hangingPunct="0">
              <a:spcBef>
                <a:spcPct val="0"/>
              </a:spcBef>
              <a:spcAft>
                <a:spcPct val="0"/>
              </a:spcAft>
              <a:defRPr sz="4000" b="1">
                <a:solidFill>
                  <a:srgbClr val="6699FF"/>
                </a:solidFill>
                <a:latin typeface="arial" panose="020B0604020202020204" pitchFamily="34" charset="0"/>
              </a:defRPr>
            </a:lvl6pPr>
            <a:lvl7pPr marL="2971800" indent="-228600" defTabSz="923925" eaLnBrk="0" fontAlgn="base" hangingPunct="0">
              <a:spcBef>
                <a:spcPct val="0"/>
              </a:spcBef>
              <a:spcAft>
                <a:spcPct val="0"/>
              </a:spcAft>
              <a:defRPr sz="4000" b="1">
                <a:solidFill>
                  <a:srgbClr val="6699FF"/>
                </a:solidFill>
                <a:latin typeface="arial" panose="020B0604020202020204" pitchFamily="34" charset="0"/>
              </a:defRPr>
            </a:lvl7pPr>
            <a:lvl8pPr marL="3429000" indent="-228600" defTabSz="923925" eaLnBrk="0" fontAlgn="base" hangingPunct="0">
              <a:spcBef>
                <a:spcPct val="0"/>
              </a:spcBef>
              <a:spcAft>
                <a:spcPct val="0"/>
              </a:spcAft>
              <a:defRPr sz="4000" b="1">
                <a:solidFill>
                  <a:srgbClr val="6699FF"/>
                </a:solidFill>
                <a:latin typeface="arial" panose="020B0604020202020204" pitchFamily="34" charset="0"/>
              </a:defRPr>
            </a:lvl8pPr>
            <a:lvl9pPr marL="3886200" indent="-228600" defTabSz="923925" eaLnBrk="0" fontAlgn="base" hangingPunct="0">
              <a:spcBef>
                <a:spcPct val="0"/>
              </a:spcBef>
              <a:spcAft>
                <a:spcPct val="0"/>
              </a:spcAft>
              <a:defRPr sz="4000" b="1">
                <a:solidFill>
                  <a:srgbClr val="6699FF"/>
                </a:solidFill>
                <a:latin typeface="arial" panose="020B0604020202020204" pitchFamily="34" charset="0"/>
              </a:defRPr>
            </a:lvl9pPr>
          </a:lstStyle>
          <a:p>
            <a:fld id="{3C231E8C-5690-4BE3-A6AD-DECC68022797}" type="slidenum">
              <a:rPr lang="en-US" sz="1100" b="0">
                <a:solidFill>
                  <a:schemeClr val="tx1"/>
                </a:solidFill>
              </a:rPr>
              <a:pPr/>
              <a:t>14</a:t>
            </a:fld>
            <a:endParaRPr lang="en-US" sz="1100" b="0">
              <a:solidFill>
                <a:schemeClr val="tx1"/>
              </a:solidFill>
            </a:endParaRPr>
          </a:p>
        </p:txBody>
      </p:sp>
      <p:sp>
        <p:nvSpPr>
          <p:cNvPr id="2" name="Header Placeholder 1"/>
          <p:cNvSpPr>
            <a:spLocks noGrp="1"/>
          </p:cNvSpPr>
          <p:nvPr>
            <p:ph type="hdr" sz="quarter" idx="10"/>
          </p:nvPr>
        </p:nvSpPr>
        <p:spPr/>
        <p:txBody>
          <a:bodyPr/>
          <a:lstStyle/>
          <a:p>
            <a:pPr>
              <a:defRPr/>
            </a:pPr>
            <a:endParaRPr lang="en-US" sz="1200"/>
          </a:p>
        </p:txBody>
      </p:sp>
    </p:spTree>
    <p:extLst>
      <p:ext uri="{BB962C8B-B14F-4D97-AF65-F5344CB8AC3E}">
        <p14:creationId xmlns:p14="http://schemas.microsoft.com/office/powerpoint/2010/main" val="3837818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Unrestricted</a:t>
            </a:r>
            <a:r>
              <a:rPr lang="en-US" baseline="0" dirty="0"/>
              <a:t> services</a:t>
            </a:r>
            <a:endParaRPr lang="en-US" dirty="0"/>
          </a:p>
        </p:txBody>
      </p:sp>
      <p:sp>
        <p:nvSpPr>
          <p:cNvPr id="727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4000" b="1">
                <a:solidFill>
                  <a:srgbClr val="6699FF"/>
                </a:solidFill>
                <a:latin typeface="arial" panose="020B0604020202020204" pitchFamily="34" charset="0"/>
              </a:defRPr>
            </a:lvl1pPr>
            <a:lvl2pPr marL="742950" indent="-285750" defTabSz="923925">
              <a:defRPr sz="4000" b="1">
                <a:solidFill>
                  <a:srgbClr val="6699FF"/>
                </a:solidFill>
                <a:latin typeface="arial" panose="020B0604020202020204" pitchFamily="34" charset="0"/>
              </a:defRPr>
            </a:lvl2pPr>
            <a:lvl3pPr marL="1143000" indent="-228600" defTabSz="923925">
              <a:defRPr sz="4000" b="1">
                <a:solidFill>
                  <a:srgbClr val="6699FF"/>
                </a:solidFill>
                <a:latin typeface="arial" panose="020B0604020202020204" pitchFamily="34" charset="0"/>
              </a:defRPr>
            </a:lvl3pPr>
            <a:lvl4pPr marL="1600200" indent="-228600" defTabSz="923925">
              <a:defRPr sz="4000" b="1">
                <a:solidFill>
                  <a:srgbClr val="6699FF"/>
                </a:solidFill>
                <a:latin typeface="arial" panose="020B0604020202020204" pitchFamily="34" charset="0"/>
              </a:defRPr>
            </a:lvl4pPr>
            <a:lvl5pPr marL="2057400" indent="-228600" defTabSz="923925">
              <a:defRPr sz="4000" b="1">
                <a:solidFill>
                  <a:srgbClr val="6699FF"/>
                </a:solidFill>
                <a:latin typeface="arial" panose="020B0604020202020204" pitchFamily="34" charset="0"/>
              </a:defRPr>
            </a:lvl5pPr>
            <a:lvl6pPr marL="2514600" indent="-228600" defTabSz="923925" eaLnBrk="0" fontAlgn="base" hangingPunct="0">
              <a:spcBef>
                <a:spcPct val="0"/>
              </a:spcBef>
              <a:spcAft>
                <a:spcPct val="0"/>
              </a:spcAft>
              <a:defRPr sz="4000" b="1">
                <a:solidFill>
                  <a:srgbClr val="6699FF"/>
                </a:solidFill>
                <a:latin typeface="arial" panose="020B0604020202020204" pitchFamily="34" charset="0"/>
              </a:defRPr>
            </a:lvl6pPr>
            <a:lvl7pPr marL="2971800" indent="-228600" defTabSz="923925" eaLnBrk="0" fontAlgn="base" hangingPunct="0">
              <a:spcBef>
                <a:spcPct val="0"/>
              </a:spcBef>
              <a:spcAft>
                <a:spcPct val="0"/>
              </a:spcAft>
              <a:defRPr sz="4000" b="1">
                <a:solidFill>
                  <a:srgbClr val="6699FF"/>
                </a:solidFill>
                <a:latin typeface="arial" panose="020B0604020202020204" pitchFamily="34" charset="0"/>
              </a:defRPr>
            </a:lvl7pPr>
            <a:lvl8pPr marL="3429000" indent="-228600" defTabSz="923925" eaLnBrk="0" fontAlgn="base" hangingPunct="0">
              <a:spcBef>
                <a:spcPct val="0"/>
              </a:spcBef>
              <a:spcAft>
                <a:spcPct val="0"/>
              </a:spcAft>
              <a:defRPr sz="4000" b="1">
                <a:solidFill>
                  <a:srgbClr val="6699FF"/>
                </a:solidFill>
                <a:latin typeface="arial" panose="020B0604020202020204" pitchFamily="34" charset="0"/>
              </a:defRPr>
            </a:lvl8pPr>
            <a:lvl9pPr marL="3886200" indent="-228600" defTabSz="923925" eaLnBrk="0" fontAlgn="base" hangingPunct="0">
              <a:spcBef>
                <a:spcPct val="0"/>
              </a:spcBef>
              <a:spcAft>
                <a:spcPct val="0"/>
              </a:spcAft>
              <a:defRPr sz="4000" b="1">
                <a:solidFill>
                  <a:srgbClr val="6699FF"/>
                </a:solidFill>
                <a:latin typeface="arial" panose="020B0604020202020204" pitchFamily="34" charset="0"/>
              </a:defRPr>
            </a:lvl9pPr>
          </a:lstStyle>
          <a:p>
            <a:fld id="{B0E881CD-A0FC-4401-AFDB-1BA68B5EDDFE}" type="slidenum">
              <a:rPr lang="en-US" sz="1100" b="0">
                <a:solidFill>
                  <a:srgbClr val="000000"/>
                </a:solidFill>
              </a:rPr>
              <a:pPr/>
              <a:t>15</a:t>
            </a:fld>
            <a:endParaRPr lang="en-US" sz="1100" b="0">
              <a:solidFill>
                <a:srgbClr val="000000"/>
              </a:solidFill>
            </a:endParaRPr>
          </a:p>
        </p:txBody>
      </p:sp>
      <p:sp>
        <p:nvSpPr>
          <p:cNvPr id="2" name="Header Placeholder 1"/>
          <p:cNvSpPr>
            <a:spLocks noGrp="1"/>
          </p:cNvSpPr>
          <p:nvPr>
            <p:ph type="hdr" sz="quarter" idx="10"/>
          </p:nvPr>
        </p:nvSpPr>
        <p:spPr/>
        <p:txBody>
          <a:bodyPr/>
          <a:lstStyle/>
          <a:p>
            <a:pPr>
              <a:defRPr/>
            </a:pPr>
            <a:endParaRPr lang="en-US" sz="1200"/>
          </a:p>
        </p:txBody>
      </p:sp>
    </p:spTree>
    <p:extLst>
      <p:ext uri="{BB962C8B-B14F-4D97-AF65-F5344CB8AC3E}">
        <p14:creationId xmlns:p14="http://schemas.microsoft.com/office/powerpoint/2010/main" val="1035640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Roles and responsibilities of the CDC+ program Participant, Representative, Consultant, Liaison and Fiscal Employer Agent</a:t>
            </a:r>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16</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546117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2441574"/>
          </a:xfrm>
        </p:spPr>
        <p:txBody>
          <a:bodyPr>
            <a:normAutofit fontScale="92500"/>
          </a:bodyPr>
          <a:lstStyle/>
          <a:p>
            <a:pPr>
              <a:buFont typeface="Wingdings" pitchFamily="2" charset="2"/>
              <a:buChar char="§"/>
            </a:pPr>
            <a:r>
              <a:rPr lang="en-US" sz="1200" b="1" dirty="0">
                <a:latin typeface="Arial" charset="0"/>
                <a:cs typeface="Arial" charset="0"/>
              </a:rPr>
              <a:t>Participants are expected to:</a:t>
            </a:r>
          </a:p>
          <a:p>
            <a:pPr>
              <a:buFont typeface="Wingdings" pitchFamily="2" charset="2"/>
              <a:buChar char="§"/>
            </a:pPr>
            <a:r>
              <a:rPr lang="en-US" b="1" dirty="0">
                <a:latin typeface="Arial" charset="0"/>
                <a:cs typeface="Arial" charset="0"/>
              </a:rPr>
              <a:t>D</a:t>
            </a:r>
            <a:r>
              <a:rPr lang="en-US" sz="1200" b="1" dirty="0">
                <a:latin typeface="Arial" charset="0"/>
                <a:cs typeface="Arial" charset="0"/>
              </a:rPr>
              <a:t>evelop a </a:t>
            </a:r>
            <a:r>
              <a:rPr lang="en-US" sz="1200" b="1" dirty="0">
                <a:solidFill>
                  <a:srgbClr val="0070C0"/>
                </a:solidFill>
                <a:latin typeface="Arial" charset="0"/>
                <a:cs typeface="Arial" charset="0"/>
              </a:rPr>
              <a:t>Purchasing Plan </a:t>
            </a:r>
            <a:r>
              <a:rPr lang="en-US" sz="1200" b="1" dirty="0">
                <a:latin typeface="Arial" charset="0"/>
                <a:cs typeface="Arial" charset="0"/>
              </a:rPr>
              <a:t>and ensure it remains updated</a:t>
            </a:r>
          </a:p>
          <a:p>
            <a:pPr>
              <a:buFont typeface="Wingdings" pitchFamily="2" charset="2"/>
              <a:buChar char="§"/>
            </a:pPr>
            <a:r>
              <a:rPr lang="en-US" sz="1200" b="1" dirty="0">
                <a:latin typeface="Arial" charset="0"/>
                <a:cs typeface="Arial" charset="0"/>
              </a:rPr>
              <a:t>Write</a:t>
            </a:r>
            <a:r>
              <a:rPr lang="en-US" sz="1200" b="1" baseline="0" dirty="0">
                <a:latin typeface="Arial" charset="0"/>
                <a:cs typeface="Arial" charset="0"/>
              </a:rPr>
              <a:t> a job description for each service provider or individual who is hired for the job</a:t>
            </a:r>
            <a:r>
              <a:rPr lang="en-US" b="1" dirty="0">
                <a:latin typeface="Arial" charset="0"/>
                <a:cs typeface="Arial" charset="0"/>
              </a:rPr>
              <a:t> and provide training as required</a:t>
            </a:r>
            <a:endParaRPr lang="en-US" sz="1200" b="1" dirty="0">
              <a:latin typeface="Arial" charset="0"/>
              <a:cs typeface="Arial" charset="0"/>
            </a:endParaRPr>
          </a:p>
          <a:p>
            <a:pPr>
              <a:buFont typeface="Wingdings" pitchFamily="2" charset="2"/>
              <a:buChar char="§"/>
            </a:pPr>
            <a:r>
              <a:rPr lang="en-US" sz="1200" b="1" dirty="0">
                <a:latin typeface="Arial" charset="0"/>
                <a:cs typeface="Arial" charset="0"/>
              </a:rPr>
              <a:t>As a household</a:t>
            </a:r>
            <a:r>
              <a:rPr lang="en-US" sz="1200" b="1" baseline="0" dirty="0">
                <a:latin typeface="Arial" charset="0"/>
                <a:cs typeface="Arial" charset="0"/>
              </a:rPr>
              <a:t> employer-</a:t>
            </a:r>
            <a:r>
              <a:rPr lang="en-US" sz="1200" b="1" dirty="0">
                <a:latin typeface="Arial" charset="0"/>
                <a:cs typeface="Arial" charset="0"/>
              </a:rPr>
              <a:t> </a:t>
            </a:r>
            <a:r>
              <a:rPr lang="en-US" sz="1200" b="1" dirty="0">
                <a:solidFill>
                  <a:srgbClr val="0070C0"/>
                </a:solidFill>
                <a:latin typeface="Arial" charset="0"/>
                <a:cs typeface="Arial" charset="0"/>
              </a:rPr>
              <a:t>negotiate rates, hire, pay, manage, terminate providers </a:t>
            </a:r>
            <a:r>
              <a:rPr lang="en-US" sz="1200" b="1" dirty="0">
                <a:latin typeface="Arial" charset="0"/>
                <a:cs typeface="Arial" charset="0"/>
              </a:rPr>
              <a:t>and ensure </a:t>
            </a:r>
            <a:r>
              <a:rPr lang="en-US" sz="1200" b="1" dirty="0">
                <a:solidFill>
                  <a:srgbClr val="0070C0"/>
                </a:solidFill>
                <a:latin typeface="Arial" charset="0"/>
                <a:cs typeface="Arial" charset="0"/>
              </a:rPr>
              <a:t>background screening </a:t>
            </a:r>
            <a:r>
              <a:rPr lang="en-US" sz="1200" b="1" dirty="0">
                <a:latin typeface="Arial" charset="0"/>
                <a:cs typeface="Arial" charset="0"/>
              </a:rPr>
              <a:t>requirements are met.</a:t>
            </a:r>
          </a:p>
          <a:p>
            <a:pPr marL="0" marR="0" indent="0" algn="l" defTabSz="914400" rtl="0" eaLnBrk="0" fontAlgn="base" latinLnBrk="0" hangingPunct="0">
              <a:lnSpc>
                <a:spcPct val="100000"/>
              </a:lnSpc>
              <a:spcBef>
                <a:spcPct val="30000"/>
              </a:spcBef>
              <a:spcAft>
                <a:spcPct val="0"/>
              </a:spcAft>
              <a:buClr>
                <a:schemeClr val="accent1"/>
              </a:buClr>
              <a:buSzPct val="110000"/>
              <a:buFont typeface="Wingdings" pitchFamily="2" charset="2"/>
              <a:buChar char="§"/>
              <a:tabLst/>
              <a:defRPr/>
            </a:pPr>
            <a:r>
              <a:rPr lang="en-US" sz="1200" b="1" dirty="0">
                <a:latin typeface="Arial" charset="0"/>
                <a:cs typeface="Arial" charset="0"/>
              </a:rPr>
              <a:t>Sign all program documents, for example, provider timesheets and invoices and tax documents.</a:t>
            </a:r>
          </a:p>
          <a:p>
            <a:pPr marL="0" marR="0" indent="0" algn="l" defTabSz="914400" rtl="0" eaLnBrk="0" fontAlgn="base" latinLnBrk="0" hangingPunct="0">
              <a:lnSpc>
                <a:spcPct val="100000"/>
              </a:lnSpc>
              <a:spcBef>
                <a:spcPct val="30000"/>
              </a:spcBef>
              <a:spcAft>
                <a:spcPct val="0"/>
              </a:spcAft>
              <a:buClr>
                <a:schemeClr val="accent1"/>
              </a:buClr>
              <a:buSzPct val="110000"/>
              <a:buFont typeface="Wingdings" pitchFamily="2" charset="2"/>
              <a:buChar char="§"/>
              <a:tabLst/>
              <a:defRPr/>
            </a:pPr>
            <a:r>
              <a:rPr lang="en-US" sz="1200" b="1" dirty="0">
                <a:latin typeface="Arial" charset="0"/>
                <a:cs typeface="Arial" charset="0"/>
              </a:rPr>
              <a:t>Use the CDC+ Monthly Budget responsibly to meet the identified long-term care needs and goals; purchase only approved services and supports; do not overspend the monthly allowance</a:t>
            </a:r>
          </a:p>
          <a:p>
            <a:pPr marL="0" marR="0" indent="0" algn="l" defTabSz="914400" rtl="0" eaLnBrk="0" fontAlgn="base" latinLnBrk="0" hangingPunct="0">
              <a:lnSpc>
                <a:spcPct val="100000"/>
              </a:lnSpc>
              <a:spcBef>
                <a:spcPct val="30000"/>
              </a:spcBef>
              <a:spcAft>
                <a:spcPct val="0"/>
              </a:spcAft>
              <a:buClr>
                <a:schemeClr val="accent1"/>
              </a:buClr>
              <a:buSzPct val="110000"/>
              <a:buFont typeface="Wingdings" pitchFamily="2" charset="2"/>
              <a:buChar char="§"/>
              <a:tabLst/>
              <a:defRPr/>
            </a:pPr>
            <a:r>
              <a:rPr lang="en-US" sz="1200" b="1" dirty="0">
                <a:latin typeface="Arial" charset="0"/>
                <a:cs typeface="Arial" charset="0"/>
              </a:rPr>
              <a:t>And cooperate with the Quality Assurance process</a:t>
            </a:r>
          </a:p>
          <a:p>
            <a:pPr marL="0" marR="0" indent="0" algn="l" defTabSz="914400" rtl="0" eaLnBrk="0" fontAlgn="base" latinLnBrk="0" hangingPunct="0">
              <a:lnSpc>
                <a:spcPct val="100000"/>
              </a:lnSpc>
              <a:spcBef>
                <a:spcPct val="30000"/>
              </a:spcBef>
              <a:spcAft>
                <a:spcPct val="0"/>
              </a:spcAft>
              <a:buClr>
                <a:schemeClr val="accent1"/>
              </a:buClr>
              <a:buSzPct val="110000"/>
              <a:buFont typeface="Wingdings" pitchFamily="2" charset="2"/>
              <a:buChar char="§"/>
              <a:tabLst/>
              <a:defRPr/>
            </a:pPr>
            <a:endParaRPr lang="en-US" sz="1200" b="1" dirty="0">
              <a:latin typeface="Arial" charset="0"/>
              <a:cs typeface="Arial" charset="0"/>
            </a:endParaRPr>
          </a:p>
          <a:p>
            <a:pPr>
              <a:buFont typeface="Wingdings" pitchFamily="2" charset="2"/>
              <a:buChar char="§"/>
            </a:pPr>
            <a:endParaRPr lang="en-US" sz="1200" b="1" dirty="0">
              <a:latin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17</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754207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2517774"/>
          </a:xfrm>
        </p:spPr>
        <p:txBody>
          <a:bodyPr>
            <a:normAutofit lnSpcReduction="10000"/>
          </a:bodyPr>
          <a:lstStyle/>
          <a:p>
            <a:pPr>
              <a:buNone/>
            </a:pPr>
            <a:r>
              <a:rPr lang="en-US" sz="1200" b="1" dirty="0" err="1">
                <a:latin typeface="Arial" charset="0"/>
                <a:cs typeface="Arial" charset="0"/>
              </a:rPr>
              <a:t>voluntario</a:t>
            </a:r>
            <a:endParaRPr lang="en-US" sz="1200" b="1" dirty="0">
              <a:latin typeface="Arial" charset="0"/>
              <a:cs typeface="Arial" charset="0"/>
            </a:endParaRPr>
          </a:p>
          <a:p>
            <a:pPr>
              <a:buNone/>
            </a:pPr>
            <a:r>
              <a:rPr lang="en-US" sz="1200" b="1" dirty="0">
                <a:latin typeface="Arial" charset="0"/>
                <a:cs typeface="Arial" charset="0"/>
              </a:rPr>
              <a:t>The </a:t>
            </a:r>
            <a:r>
              <a:rPr lang="en-US" b="1" dirty="0">
                <a:latin typeface="Arial" charset="0"/>
                <a:cs typeface="Arial" charset="0"/>
              </a:rPr>
              <a:t>representative of the Participant enrolled in the CDC+ program will assist the Participant in implementing self-direction of budget allowance and approved CDC+ services</a:t>
            </a:r>
          </a:p>
          <a:p>
            <a:pPr>
              <a:buFont typeface="Wingdings" pitchFamily="2" charset="2"/>
              <a:buChar char="§"/>
            </a:pPr>
            <a:r>
              <a:rPr lang="en-US" sz="1200" b="1" dirty="0">
                <a:latin typeface="Arial" charset="0"/>
                <a:cs typeface="Arial" charset="0"/>
              </a:rPr>
              <a:t>CDC+ representatives must be at least </a:t>
            </a:r>
            <a:r>
              <a:rPr lang="en-US" sz="1200" b="1" dirty="0">
                <a:solidFill>
                  <a:srgbClr val="0070C0"/>
                </a:solidFill>
                <a:latin typeface="Arial" charset="0"/>
                <a:cs typeface="Arial" charset="0"/>
              </a:rPr>
              <a:t>18 years of age</a:t>
            </a:r>
            <a:r>
              <a:rPr lang="en-US" sz="1200" b="1" dirty="0">
                <a:latin typeface="Arial" charset="0"/>
                <a:cs typeface="Arial" charset="0"/>
              </a:rPr>
              <a:t>.</a:t>
            </a:r>
          </a:p>
          <a:p>
            <a:pPr>
              <a:buFont typeface="Wingdings" pitchFamily="2" charset="2"/>
              <a:buChar char="§"/>
            </a:pPr>
            <a:r>
              <a:rPr lang="en-US" sz="1200" b="1" dirty="0">
                <a:latin typeface="Arial" charset="0"/>
                <a:cs typeface="Arial" charset="0"/>
              </a:rPr>
              <a:t>CDC+ representatives, should be </a:t>
            </a:r>
            <a:r>
              <a:rPr lang="en-US" sz="1200" b="1" dirty="0">
                <a:solidFill>
                  <a:srgbClr val="0070C0"/>
                </a:solidFill>
                <a:latin typeface="Arial" charset="0"/>
                <a:cs typeface="Arial" charset="0"/>
              </a:rPr>
              <a:t>intimately involved in the participant’s life and support their wishes and needs </a:t>
            </a:r>
            <a:r>
              <a:rPr lang="en-US" sz="1200" b="1" dirty="0">
                <a:latin typeface="Arial" charset="0"/>
                <a:cs typeface="Arial" charset="0"/>
              </a:rPr>
              <a:t>by making the best choices for them.</a:t>
            </a:r>
          </a:p>
          <a:p>
            <a:pPr>
              <a:buFont typeface="Wingdings" pitchFamily="2" charset="2"/>
              <a:buChar char="§"/>
            </a:pPr>
            <a:r>
              <a:rPr lang="en-US" sz="1200" b="1" dirty="0">
                <a:latin typeface="Arial" charset="0"/>
                <a:cs typeface="Arial" charset="0"/>
              </a:rPr>
              <a:t>CDC+ representatives </a:t>
            </a:r>
            <a:r>
              <a:rPr lang="en-US" sz="1200" b="1" u="sng" dirty="0">
                <a:latin typeface="Arial" charset="0"/>
                <a:cs typeface="Arial" charset="0"/>
              </a:rPr>
              <a:t>cannot</a:t>
            </a:r>
            <a:r>
              <a:rPr lang="en-US" sz="1200" b="1" dirty="0">
                <a:latin typeface="Arial" charset="0"/>
                <a:cs typeface="Arial" charset="0"/>
              </a:rPr>
              <a:t> be paid or be a paid employee that provides any other service. </a:t>
            </a:r>
          </a:p>
          <a:p>
            <a:pPr>
              <a:buFont typeface="Wingdings" pitchFamily="2" charset="2"/>
              <a:buChar char="§"/>
            </a:pPr>
            <a:r>
              <a:rPr lang="en-US" sz="1200" b="1" dirty="0">
                <a:latin typeface="Arial" charset="0"/>
                <a:cs typeface="Arial" charset="0"/>
              </a:rPr>
              <a:t>CDC+ representatives </a:t>
            </a:r>
            <a:r>
              <a:rPr lang="en-US" sz="1200" b="1" u="sng" dirty="0">
                <a:latin typeface="Arial" charset="0"/>
                <a:cs typeface="Arial" charset="0"/>
              </a:rPr>
              <a:t>cannot</a:t>
            </a:r>
            <a:r>
              <a:rPr lang="en-US" sz="1200" b="1" dirty="0">
                <a:latin typeface="Arial" charset="0"/>
                <a:cs typeface="Arial" charset="0"/>
              </a:rPr>
              <a:t> be an owner, co-owner, stockholder, president, vice president or in any way benefit from any business authorized to provide services to or for the participant.</a:t>
            </a:r>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18</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4293086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3051174"/>
          </a:xfrm>
        </p:spPr>
        <p:txBody>
          <a:bodyPr>
            <a:normAutofit/>
          </a:bodyPr>
          <a:lstStyle/>
          <a:p>
            <a:pPr>
              <a:buFont typeface="Wingdings" pitchFamily="2" charset="2"/>
              <a:buChar char="§"/>
            </a:pPr>
            <a:r>
              <a:rPr lang="en-US" sz="1200" b="1" dirty="0">
                <a:latin typeface="Arial" charset="0"/>
                <a:cs typeface="Arial" charset="0"/>
              </a:rPr>
              <a:t>The CDC+ consultant has an active role in the participant’s </a:t>
            </a:r>
            <a:r>
              <a:rPr lang="en-US" sz="1200" b="1" dirty="0">
                <a:solidFill>
                  <a:srgbClr val="0070C0"/>
                </a:solidFill>
                <a:latin typeface="Arial" charset="0"/>
                <a:cs typeface="Arial" charset="0"/>
              </a:rPr>
              <a:t>annual support planning</a:t>
            </a:r>
            <a:r>
              <a:rPr lang="en-US" sz="1200" b="1" dirty="0">
                <a:latin typeface="Arial" charset="0"/>
                <a:cs typeface="Arial" charset="0"/>
              </a:rPr>
              <a:t> </a:t>
            </a:r>
            <a:r>
              <a:rPr lang="en-US" sz="1200" b="1" dirty="0">
                <a:solidFill>
                  <a:srgbClr val="0070C0"/>
                </a:solidFill>
                <a:latin typeface="Arial" charset="0"/>
                <a:cs typeface="Arial" charset="0"/>
              </a:rPr>
              <a:t>process</a:t>
            </a:r>
            <a:r>
              <a:rPr lang="en-US" sz="1200" b="1" dirty="0">
                <a:latin typeface="Arial" charset="0"/>
                <a:cs typeface="Arial" charset="0"/>
              </a:rPr>
              <a:t> and ensuring </a:t>
            </a:r>
            <a:r>
              <a:rPr lang="en-US" sz="1200" b="1" dirty="0">
                <a:solidFill>
                  <a:srgbClr val="0070C0"/>
                </a:solidFill>
                <a:latin typeface="Arial" charset="0"/>
                <a:cs typeface="Arial" charset="0"/>
              </a:rPr>
              <a:t>Medicaid eligibility</a:t>
            </a:r>
            <a:r>
              <a:rPr lang="en-US" sz="1200" b="1" dirty="0">
                <a:latin typeface="Arial" charset="0"/>
                <a:cs typeface="Arial" charset="0"/>
              </a:rPr>
              <a:t>.</a:t>
            </a:r>
          </a:p>
          <a:p>
            <a:pPr>
              <a:buFont typeface="Wingdings" pitchFamily="2" charset="2"/>
              <a:buChar char="§"/>
            </a:pPr>
            <a:r>
              <a:rPr lang="en-US" sz="1200" b="1" dirty="0">
                <a:latin typeface="Arial" charset="0"/>
                <a:cs typeface="Arial" charset="0"/>
              </a:rPr>
              <a:t>The CDC+ consultant </a:t>
            </a:r>
            <a:r>
              <a:rPr lang="en-US" b="1" dirty="0">
                <a:latin typeface="Arial" charset="0"/>
                <a:cs typeface="Arial" charset="0"/>
              </a:rPr>
              <a:t>should </a:t>
            </a:r>
            <a:r>
              <a:rPr lang="en-US" sz="1200" b="1" dirty="0">
                <a:solidFill>
                  <a:srgbClr val="0070C0"/>
                </a:solidFill>
                <a:latin typeface="Arial" charset="0"/>
                <a:cs typeface="Arial" charset="0"/>
              </a:rPr>
              <a:t>provide information, support and technical assistance</a:t>
            </a:r>
            <a:r>
              <a:rPr lang="en-US" sz="1200" b="1" dirty="0">
                <a:solidFill>
                  <a:schemeClr val="accent1">
                    <a:lumMod val="75000"/>
                  </a:schemeClr>
                </a:solidFill>
                <a:latin typeface="Arial" charset="0"/>
                <a:cs typeface="Arial" charset="0"/>
              </a:rPr>
              <a:t> </a:t>
            </a:r>
            <a:r>
              <a:rPr lang="en-US" sz="1200" b="1" dirty="0">
                <a:latin typeface="Arial" charset="0"/>
                <a:cs typeface="Arial" charset="0"/>
              </a:rPr>
              <a:t>as needed for matters such as choosing supports and services to meet the participant’s needs and goal and in planning for their future needs.</a:t>
            </a:r>
          </a:p>
          <a:p>
            <a:pPr>
              <a:buFont typeface="Wingdings" pitchFamily="2" charset="2"/>
              <a:buChar char="§"/>
            </a:pPr>
            <a:r>
              <a:rPr lang="en-US" sz="1200" b="1" dirty="0">
                <a:latin typeface="Arial" charset="0"/>
                <a:cs typeface="Arial" charset="0"/>
              </a:rPr>
              <a:t>They will also </a:t>
            </a:r>
            <a:r>
              <a:rPr lang="en-US" sz="1200" b="1" dirty="0">
                <a:solidFill>
                  <a:srgbClr val="0070C0"/>
                </a:solidFill>
                <a:latin typeface="Arial" charset="0"/>
                <a:cs typeface="Arial" charset="0"/>
              </a:rPr>
              <a:t>monitor the participant’s health, safety &amp; welfare</a:t>
            </a:r>
            <a:r>
              <a:rPr lang="en-US" sz="1200" b="1" dirty="0">
                <a:solidFill>
                  <a:schemeClr val="accent1">
                    <a:lumMod val="75000"/>
                  </a:schemeClr>
                </a:solidFill>
                <a:latin typeface="Arial" charset="0"/>
                <a:cs typeface="Arial" charset="0"/>
              </a:rPr>
              <a:t> </a:t>
            </a:r>
            <a:r>
              <a:rPr lang="en-US" sz="1200" b="1" dirty="0">
                <a:latin typeface="Arial" charset="0"/>
                <a:cs typeface="Arial" charset="0"/>
              </a:rPr>
              <a:t>and immediately </a:t>
            </a:r>
            <a:r>
              <a:rPr lang="en-US" sz="1200" b="1" dirty="0">
                <a:solidFill>
                  <a:srgbClr val="0070C0"/>
                </a:solidFill>
                <a:latin typeface="Arial" charset="0"/>
                <a:cs typeface="Arial" charset="0"/>
              </a:rPr>
              <a:t>report</a:t>
            </a:r>
            <a:r>
              <a:rPr lang="en-US" sz="1200" b="1" dirty="0">
                <a:latin typeface="Arial" charset="0"/>
                <a:cs typeface="Arial" charset="0"/>
              </a:rPr>
              <a:t> any instance of neglect, abuse or exploitation.</a:t>
            </a:r>
          </a:p>
          <a:p>
            <a:pPr>
              <a:buFont typeface="Wingdings" pitchFamily="2" charset="2"/>
              <a:buChar char="§"/>
            </a:pPr>
            <a:r>
              <a:rPr lang="en-US" b="1" dirty="0">
                <a:latin typeface="Arial" charset="0"/>
                <a:cs typeface="Arial" charset="0"/>
              </a:rPr>
              <a:t>Having monthly contact with the Participant in the form of phone calls or in person, whichever is the Participant’s preferred method, is a great way to assess the participant’s well-being.</a:t>
            </a:r>
            <a:endParaRPr lang="en-US" sz="1200" b="1" dirty="0">
              <a:latin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19</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2600878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a:t>Esta </a:t>
            </a:r>
            <a:r>
              <a:rPr lang="es-ES" dirty="0" err="1"/>
              <a:t>presentacion</a:t>
            </a:r>
            <a:r>
              <a:rPr lang="es-ES" dirty="0"/>
              <a:t> dará información sobre el programa CDC +, responsabilidades y cosas nuevas en el programa.</a:t>
            </a:r>
          </a:p>
          <a:p>
            <a:endParaRPr lang="en-US" dirty="0"/>
          </a:p>
          <a:p>
            <a:r>
              <a:rPr lang="en-US" dirty="0"/>
              <a:t>This presentation will provide information about the CDC+</a:t>
            </a:r>
            <a:r>
              <a:rPr lang="en-US" baseline="0" dirty="0"/>
              <a:t> </a:t>
            </a:r>
            <a:r>
              <a:rPr lang="en-US" dirty="0"/>
              <a:t>Program, Responsibilities and Updates.</a:t>
            </a:r>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2</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3792227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1146174"/>
          </a:xfrm>
        </p:spPr>
        <p:txBody>
          <a:bodyPr>
            <a:normAutofit/>
          </a:bodyPr>
          <a:lstStyle/>
          <a:p>
            <a:r>
              <a:rPr lang="en-US" dirty="0"/>
              <a:t>The Area CDC+ Liaison is employed by the Agency for Persons with Disabilities and is the contact person at the local level for CDC+ Program.</a:t>
            </a:r>
          </a:p>
          <a:p>
            <a:r>
              <a:rPr lang="en-US" dirty="0"/>
              <a:t>The Area Liaison will oversee local program operations, Corrective Action Plans (CAP).</a:t>
            </a:r>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20</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1759768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2974974"/>
          </a:xfrm>
        </p:spPr>
        <p:txBody>
          <a:bodyPr>
            <a:normAutofit lnSpcReduction="10000"/>
          </a:bodyPr>
          <a:lstStyle/>
          <a:p>
            <a:pPr>
              <a:buFont typeface="Wingdings" pitchFamily="2" charset="2"/>
              <a:buChar char="§"/>
              <a:defRPr/>
            </a:pPr>
            <a:r>
              <a:rPr lang="en-US" sz="1200" b="1" dirty="0">
                <a:latin typeface="Arial" pitchFamily="34" charset="0"/>
                <a:cs typeface="Arial" pitchFamily="34" charset="0"/>
              </a:rPr>
              <a:t>The CDC+ State Office (formerly known</a:t>
            </a:r>
            <a:r>
              <a:rPr lang="en-US" sz="1200" b="1" baseline="0" dirty="0">
                <a:latin typeface="Arial" pitchFamily="34" charset="0"/>
                <a:cs typeface="Arial" pitchFamily="34" charset="0"/>
              </a:rPr>
              <a:t> as Central Office) </a:t>
            </a:r>
            <a:r>
              <a:rPr lang="en-US" sz="1200" b="1" dirty="0">
                <a:latin typeface="Arial" pitchFamily="34" charset="0"/>
                <a:cs typeface="Arial" pitchFamily="34" charset="0"/>
              </a:rPr>
              <a:t>is located at the APD State Office in </a:t>
            </a:r>
            <a:r>
              <a:rPr lang="en-US" sz="1200" b="1" dirty="0">
                <a:solidFill>
                  <a:srgbClr val="0070C0"/>
                </a:solidFill>
                <a:latin typeface="Arial" pitchFamily="34" charset="0"/>
                <a:cs typeface="Arial" pitchFamily="34" charset="0"/>
              </a:rPr>
              <a:t>Tallahassee</a:t>
            </a:r>
            <a:r>
              <a:rPr lang="en-US" sz="1200" b="1" dirty="0">
                <a:latin typeface="Arial" pitchFamily="34" charset="0"/>
                <a:cs typeface="Arial" pitchFamily="34" charset="0"/>
              </a:rPr>
              <a:t>.</a:t>
            </a:r>
          </a:p>
          <a:p>
            <a:pPr>
              <a:buFont typeface="Wingdings" pitchFamily="2" charset="2"/>
              <a:buChar char="§"/>
              <a:defRPr/>
            </a:pPr>
            <a:r>
              <a:rPr lang="en-US" sz="1200" b="1" dirty="0">
                <a:solidFill>
                  <a:srgbClr val="0070C0"/>
                </a:solidFill>
                <a:latin typeface="Arial" pitchFamily="34" charset="0"/>
                <a:cs typeface="Arial" pitchFamily="34" charset="0"/>
              </a:rPr>
              <a:t>Staff coordinates with AHCA </a:t>
            </a:r>
            <a:r>
              <a:rPr lang="en-US" sz="1200" b="1" dirty="0">
                <a:latin typeface="Arial" pitchFamily="34" charset="0"/>
                <a:cs typeface="Arial" pitchFamily="34" charset="0"/>
              </a:rPr>
              <a:t>(the Agency for Health Care Administration) in the development of all policies and procedures for the administration of the CDC+ program </a:t>
            </a:r>
            <a:r>
              <a:rPr lang="en-US" b="1" dirty="0">
                <a:latin typeface="Arial" pitchFamily="34" charset="0"/>
                <a:cs typeface="Arial" pitchFamily="34" charset="0"/>
              </a:rPr>
              <a:t>and ensures that all state and federal required guidelines, policies and procedures are followed, which includes quality assurance and monitoring. </a:t>
            </a:r>
            <a:endParaRPr lang="en-US" sz="1200" b="1" dirty="0">
              <a:latin typeface="Arial" pitchFamily="34" charset="0"/>
              <a:cs typeface="Arial" pitchFamily="34" charset="0"/>
            </a:endParaRPr>
          </a:p>
          <a:p>
            <a:pPr>
              <a:buFont typeface="Wingdings" pitchFamily="2" charset="2"/>
              <a:buChar char="§"/>
              <a:defRPr/>
            </a:pPr>
            <a:r>
              <a:rPr lang="en-US" b="1" dirty="0">
                <a:latin typeface="Arial" pitchFamily="34" charset="0"/>
                <a:cs typeface="Arial" pitchFamily="34" charset="0"/>
              </a:rPr>
              <a:t>The State Office performs all the fiscal and payroll duties</a:t>
            </a:r>
            <a:endParaRPr lang="en-US" sz="1200" b="1" dirty="0">
              <a:latin typeface="Arial" pitchFamily="34" charset="0"/>
              <a:cs typeface="Arial" pitchFamily="34" charset="0"/>
            </a:endParaRPr>
          </a:p>
          <a:p>
            <a:pPr>
              <a:buFont typeface="Wingdings" pitchFamily="2" charset="2"/>
              <a:buChar char="§"/>
              <a:defRPr/>
            </a:pPr>
            <a:r>
              <a:rPr lang="en-US" b="1" dirty="0">
                <a:solidFill>
                  <a:srgbClr val="0070C0"/>
                </a:solidFill>
                <a:latin typeface="Arial" pitchFamily="34" charset="0"/>
                <a:cs typeface="Arial" pitchFamily="34" charset="0"/>
              </a:rPr>
              <a:t>Provides customer service </a:t>
            </a:r>
            <a:r>
              <a:rPr lang="en-US" b="1" dirty="0">
                <a:latin typeface="Arial" pitchFamily="34" charset="0"/>
                <a:cs typeface="Arial" pitchFamily="34" charset="0"/>
              </a:rPr>
              <a:t>including on-going technical assistance to the participant, representative and consultant, by answering questions and providing explanations.</a:t>
            </a:r>
          </a:p>
          <a:p>
            <a:pPr>
              <a:buFont typeface="Wingdings" pitchFamily="2" charset="2"/>
              <a:buChar char="§"/>
              <a:defRPr/>
            </a:pPr>
            <a:r>
              <a:rPr lang="en-US" b="1" dirty="0">
                <a:latin typeface="Arial" pitchFamily="34" charset="0"/>
                <a:cs typeface="Arial" pitchFamily="34" charset="0"/>
              </a:rPr>
              <a:t>Develop and update CDC+ training materials for consumers, representatives, consultants and CDC+ Regional Liaisons</a:t>
            </a:r>
          </a:p>
          <a:p>
            <a:pPr>
              <a:buFont typeface="Wingdings" pitchFamily="2" charset="2"/>
              <a:buChar char="§"/>
              <a:defRPr/>
            </a:pPr>
            <a:r>
              <a:rPr lang="en-US" b="1" dirty="0">
                <a:latin typeface="Arial" pitchFamily="34" charset="0"/>
                <a:cs typeface="Arial" pitchFamily="34" charset="0"/>
              </a:rPr>
              <a:t>Conduct initial and ongoing CDC+ training for consumers, representatives, consultants and CDC+ Regional Liaisons</a:t>
            </a:r>
          </a:p>
          <a:p>
            <a:pPr>
              <a:buFont typeface="Wingdings" pitchFamily="2" charset="2"/>
              <a:buChar char="§"/>
              <a:defRPr/>
            </a:pPr>
            <a:endParaRPr lang="en-US" b="1" dirty="0">
              <a:latin typeface="Arial" pitchFamily="34" charset="0"/>
              <a:cs typeface="Arial" pitchFamily="34" charset="0"/>
            </a:endParaRPr>
          </a:p>
          <a:p>
            <a:pPr>
              <a:buNone/>
            </a:pPr>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21</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37290277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2670174"/>
          </a:xfrm>
        </p:spPr>
        <p:txBody>
          <a:bodyPr>
            <a:normAutofit fontScale="92500" lnSpcReduction="10000"/>
          </a:bodyPr>
          <a:lstStyle/>
          <a:p>
            <a:pPr>
              <a:buFont typeface="Wingdings" pitchFamily="2" charset="2"/>
              <a:buChar char="§"/>
            </a:pPr>
            <a:r>
              <a:rPr lang="en-US" sz="1200" b="1" dirty="0" err="1">
                <a:latin typeface="Arial" charset="0"/>
                <a:cs typeface="Arial" charset="0"/>
              </a:rPr>
              <a:t>Cuenta</a:t>
            </a:r>
            <a:r>
              <a:rPr lang="en-US" sz="1200" b="1" baseline="0" dirty="0">
                <a:latin typeface="Arial" charset="0"/>
                <a:cs typeface="Arial" charset="0"/>
              </a:rPr>
              <a:t> </a:t>
            </a:r>
            <a:r>
              <a:rPr lang="en-US" sz="1200" b="1" baseline="0" dirty="0" err="1">
                <a:latin typeface="Arial" charset="0"/>
                <a:cs typeface="Arial" charset="0"/>
              </a:rPr>
              <a:t>este</a:t>
            </a:r>
            <a:r>
              <a:rPr lang="en-US" sz="1200" b="1" baseline="0" dirty="0">
                <a:latin typeface="Arial" charset="0"/>
                <a:cs typeface="Arial" charset="0"/>
              </a:rPr>
              <a:t> </a:t>
            </a:r>
            <a:r>
              <a:rPr lang="en-US" sz="1200" b="1" baseline="0" dirty="0" err="1">
                <a:latin typeface="Arial" charset="0"/>
                <a:cs typeface="Arial" charset="0"/>
              </a:rPr>
              <a:t>reconciliado</a:t>
            </a:r>
            <a:endParaRPr lang="en-US" sz="1200" b="1" baseline="0" dirty="0">
              <a:latin typeface="Arial" charset="0"/>
              <a:cs typeface="Arial" charset="0"/>
            </a:endParaRPr>
          </a:p>
          <a:p>
            <a:pPr>
              <a:buFont typeface="Wingdings" pitchFamily="2" charset="2"/>
              <a:buChar char="§"/>
            </a:pPr>
            <a:endParaRPr lang="en-US" sz="1200" b="1" dirty="0">
              <a:latin typeface="Arial" charset="0"/>
              <a:cs typeface="Arial" charset="0"/>
            </a:endParaRPr>
          </a:p>
          <a:p>
            <a:pPr>
              <a:buFont typeface="Wingdings" pitchFamily="2" charset="2"/>
              <a:buChar char="§"/>
            </a:pPr>
            <a:r>
              <a:rPr lang="en-US" sz="1200" b="1" dirty="0">
                <a:latin typeface="Arial" charset="0"/>
                <a:cs typeface="Arial" charset="0"/>
              </a:rPr>
              <a:t>The </a:t>
            </a:r>
            <a:r>
              <a:rPr lang="en-US" b="1" dirty="0">
                <a:latin typeface="Arial" charset="0"/>
                <a:cs typeface="Arial" charset="0"/>
              </a:rPr>
              <a:t>Fiscal Employer Agent (</a:t>
            </a:r>
            <a:r>
              <a:rPr lang="en-US" sz="1200" b="1" dirty="0">
                <a:latin typeface="Arial" charset="0"/>
                <a:cs typeface="Arial" charset="0"/>
              </a:rPr>
              <a:t>F/EA) </a:t>
            </a:r>
            <a:r>
              <a:rPr lang="en-US" sz="1200" b="1" dirty="0">
                <a:solidFill>
                  <a:srgbClr val="0070C0"/>
                </a:solidFill>
                <a:latin typeface="Arial" charset="0"/>
                <a:cs typeface="Arial" charset="0"/>
              </a:rPr>
              <a:t>receives the participant’s monthly budget </a:t>
            </a:r>
            <a:r>
              <a:rPr lang="en-US" sz="1200" b="1" dirty="0">
                <a:latin typeface="Arial" charset="0"/>
                <a:cs typeface="Arial" charset="0"/>
              </a:rPr>
              <a:t>amount from Medicaid and maintains it in the participant’s account. </a:t>
            </a:r>
          </a:p>
          <a:p>
            <a:pPr>
              <a:buFont typeface="Wingdings" pitchFamily="2" charset="2"/>
              <a:buChar char="§"/>
            </a:pPr>
            <a:r>
              <a:rPr lang="en-US" sz="1200" b="1" dirty="0">
                <a:latin typeface="Arial" charset="0"/>
                <a:cs typeface="Arial" charset="0"/>
              </a:rPr>
              <a:t>The F/EA </a:t>
            </a:r>
            <a:r>
              <a:rPr lang="en-US" sz="1200" b="1" dirty="0">
                <a:solidFill>
                  <a:srgbClr val="0070C0"/>
                </a:solidFill>
                <a:latin typeface="Arial" charset="0"/>
                <a:cs typeface="Arial" charset="0"/>
              </a:rPr>
              <a:t>assigns </a:t>
            </a:r>
            <a:r>
              <a:rPr lang="en-US" sz="1200" b="1" dirty="0">
                <a:latin typeface="Arial" charset="0"/>
                <a:cs typeface="Arial" charset="0"/>
              </a:rPr>
              <a:t>CDC+ Provider ID numbers and </a:t>
            </a:r>
            <a:r>
              <a:rPr lang="en-US" sz="1200" b="1" dirty="0">
                <a:solidFill>
                  <a:srgbClr val="0070C0"/>
                </a:solidFill>
                <a:latin typeface="Arial" charset="0"/>
                <a:cs typeface="Arial" charset="0"/>
              </a:rPr>
              <a:t>provides </a:t>
            </a:r>
            <a:r>
              <a:rPr lang="en-US" sz="1200" b="1" dirty="0">
                <a:latin typeface="Arial" charset="0"/>
                <a:cs typeface="Arial" charset="0"/>
              </a:rPr>
              <a:t>banker, bill payer and tax payer services.</a:t>
            </a:r>
          </a:p>
          <a:p>
            <a:pPr>
              <a:buFont typeface="Wingdings" pitchFamily="2" charset="2"/>
              <a:buChar char="§"/>
            </a:pPr>
            <a:r>
              <a:rPr lang="en-US" b="1" dirty="0">
                <a:solidFill>
                  <a:srgbClr val="0070C0"/>
                </a:solidFill>
                <a:latin typeface="Arial" charset="0"/>
                <a:cs typeface="Arial" charset="0"/>
              </a:rPr>
              <a:t>Monthly statements are sent by the </a:t>
            </a:r>
            <a:r>
              <a:rPr lang="en-US" sz="1200" b="1" dirty="0">
                <a:latin typeface="Arial" charset="0"/>
                <a:cs typeface="Arial" charset="0"/>
              </a:rPr>
              <a:t>F/EA to the participant showing the amount of money that was deposited each month, the purchases that were made, and the ending balance of the participant’s account at the end of the statement month.  </a:t>
            </a:r>
          </a:p>
          <a:p>
            <a:pPr>
              <a:buNone/>
            </a:pPr>
            <a:r>
              <a:rPr lang="en-US" b="1" u="sng" dirty="0">
                <a:latin typeface="Arial" charset="0"/>
                <a:cs typeface="Arial" charset="0"/>
              </a:rPr>
              <a:t>***</a:t>
            </a:r>
            <a:r>
              <a:rPr lang="en-US" sz="1200" b="1" u="sng" dirty="0">
                <a:latin typeface="Arial" charset="0"/>
                <a:cs typeface="Arial" charset="0"/>
              </a:rPr>
              <a:t>It is the participant’s responsibility to reconcile their CDC+ statement monthly </a:t>
            </a:r>
            <a:r>
              <a:rPr lang="en-US" sz="1200" b="1" dirty="0">
                <a:latin typeface="Arial" charset="0"/>
                <a:cs typeface="Arial" charset="0"/>
              </a:rPr>
              <a:t>and immediately report any discrepancies to APD CDC+ fiscal staff.</a:t>
            </a:r>
          </a:p>
          <a:p>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22</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1601660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lvl="1"/>
            <a:r>
              <a:rPr lang="en-US" altLang="en-US" sz="1800" dirty="0">
                <a:solidFill>
                  <a:schemeClr val="tx1"/>
                </a:solidFill>
                <a:cs typeface="Arial" panose="020B0604020202020204" pitchFamily="34" charset="0"/>
              </a:rPr>
              <a:t>New screening method as of May 25, 2015 via Care Provider Background Screening Clearinghouse. </a:t>
            </a:r>
          </a:p>
          <a:p>
            <a:pPr marL="0" lvl="1"/>
            <a:r>
              <a:rPr lang="en-US" altLang="en-US" sz="1800" dirty="0">
                <a:solidFill>
                  <a:schemeClr val="tx1"/>
                </a:solidFill>
                <a:cs typeface="Arial" panose="020B0604020202020204" pitchFamily="34" charset="0"/>
              </a:rPr>
              <a:t>To pre-register and log onto: </a:t>
            </a:r>
            <a:r>
              <a:rPr lang="en-US" altLang="en-US" sz="1800" b="1" u="sng" dirty="0">
                <a:solidFill>
                  <a:schemeClr val="tx1"/>
                </a:solidFill>
                <a:latin typeface="Arial" panose="020B0604020202020204" pitchFamily="34" charset="0"/>
                <a:cs typeface="Arial" panose="020B0604020202020204" pitchFamily="34" charset="0"/>
                <a:hlinkClick r:id="rId3"/>
              </a:rPr>
              <a:t>https://apps.ahca.myflorida.com/SingleSignOnPortal</a:t>
            </a:r>
            <a:endParaRPr lang="en-US" altLang="en-US" sz="1800" b="1" u="sng" dirty="0">
              <a:solidFill>
                <a:schemeClr val="tx1"/>
              </a:solidFill>
              <a:latin typeface="Arial" panose="020B0604020202020204" pitchFamily="34" charset="0"/>
              <a:cs typeface="Arial" panose="020B0604020202020204" pitchFamily="34" charset="0"/>
            </a:endParaRPr>
          </a:p>
          <a:p>
            <a:pPr marL="0" lvl="1"/>
            <a:r>
              <a:rPr lang="en-US" altLang="en-US" sz="1800" dirty="0">
                <a:solidFill>
                  <a:schemeClr val="tx1"/>
                </a:solidFill>
                <a:cs typeface="Arial" panose="020B0604020202020204" pitchFamily="34" charset="0"/>
              </a:rPr>
              <a:t>OCA # &amp; ORI # = will be generated once rep registers and sends agreement to DCF.</a:t>
            </a:r>
          </a:p>
          <a:p>
            <a:pPr>
              <a:buFont typeface="Wingdings" pitchFamily="2" charset="2"/>
              <a:buChar char="ü"/>
            </a:pPr>
            <a:r>
              <a:rPr lang="en-US" sz="1400" b="1" dirty="0">
                <a:latin typeface="Arial" charset="0"/>
                <a:cs typeface="Arial" charset="0"/>
              </a:rPr>
              <a:t>Fingerprints and photo of employee will be retained </a:t>
            </a:r>
          </a:p>
          <a:p>
            <a:pPr>
              <a:buFont typeface="Wingdings" pitchFamily="2" charset="2"/>
              <a:buChar char="ü"/>
            </a:pPr>
            <a:r>
              <a:rPr lang="en-US" sz="1400" b="1" dirty="0">
                <a:latin typeface="Arial" charset="0"/>
                <a:cs typeface="Arial" charset="0"/>
              </a:rPr>
              <a:t>5 year Rescreening will be less expensive</a:t>
            </a:r>
          </a:p>
          <a:p>
            <a:pPr>
              <a:buFont typeface="Wingdings" pitchFamily="2" charset="2"/>
              <a:buChar char="ü"/>
            </a:pPr>
            <a:r>
              <a:rPr lang="en-US" sz="1400" b="1" dirty="0">
                <a:solidFill>
                  <a:schemeClr val="tx1"/>
                </a:solidFill>
                <a:latin typeface="Arial" charset="0"/>
                <a:cs typeface="Arial" charset="0"/>
              </a:rPr>
              <a:t>Representative receives alerts via their email</a:t>
            </a:r>
          </a:p>
          <a:p>
            <a:pPr>
              <a:buFont typeface="Wingdings" pitchFamily="2" charset="2"/>
              <a:buChar char="ü"/>
            </a:pPr>
            <a:endParaRPr lang="en-US" sz="2400" dirty="0"/>
          </a:p>
          <a:p>
            <a:r>
              <a:rPr lang="en-US" sz="2000" dirty="0"/>
              <a:t> </a:t>
            </a:r>
            <a:r>
              <a:rPr lang="en-US" sz="1200" b="1" dirty="0">
                <a:latin typeface="Arial" panose="020B0604020202020204" pitchFamily="34" charset="0"/>
                <a:cs typeface="Arial" panose="020B0604020202020204" pitchFamily="34" charset="0"/>
              </a:rPr>
              <a:t>ALL directly hired employees/independent contractors who work for a CDC+ consumer </a:t>
            </a:r>
            <a:r>
              <a:rPr lang="en-US" sz="1200" b="1" i="1" dirty="0">
                <a:latin typeface="Arial" panose="020B0604020202020204" pitchFamily="34" charset="0"/>
                <a:cs typeface="Arial" panose="020B0604020202020204" pitchFamily="34" charset="0"/>
              </a:rPr>
              <a:t>and have been screened through the Clearinghouse </a:t>
            </a:r>
            <a:r>
              <a:rPr lang="en-US" sz="1200" b="1" dirty="0">
                <a:latin typeface="Arial" panose="020B0604020202020204" pitchFamily="34" charset="0"/>
                <a:cs typeface="Arial" panose="020B0604020202020204" pitchFamily="34" charset="0"/>
              </a:rPr>
              <a:t>MUST be entered on your “Employment/Contractor Roster” and assigned an ‘end date’ on your roster when they are no longer employed by you. </a:t>
            </a:r>
            <a:endParaRPr lang="en-US" sz="1200" dirty="0">
              <a:latin typeface="Arial" panose="020B0604020202020204" pitchFamily="34" charset="0"/>
              <a:cs typeface="Arial" panose="020B0604020202020204" pitchFamily="34" charset="0"/>
            </a:endParaRPr>
          </a:p>
          <a:p>
            <a:r>
              <a:rPr lang="en-US" sz="1050" b="1" u="sng" dirty="0"/>
              <a:t>As of July 1, 2016, AHCA will make inactive any employee that was screened through the Clearinghouse but is not showing that they are employed by anyone. This means the employee will have to be screened again to work for you. </a:t>
            </a:r>
            <a:endParaRPr lang="en-US" sz="1050" b="1" dirty="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23</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2379935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Pagina</a:t>
            </a:r>
            <a:r>
              <a:rPr lang="en-US" baseline="0" dirty="0"/>
              <a:t> web</a:t>
            </a:r>
            <a:endParaRPr lang="en-US" dirty="0"/>
          </a:p>
          <a:p>
            <a:r>
              <a:rPr lang="en-US" dirty="0"/>
              <a:t>The CDC+ Rule Handbook provides the requirements and policies of the CDC+ Program.  It lists the services and it’s limitations.</a:t>
            </a:r>
          </a:p>
          <a:p>
            <a:endParaRPr lang="en-US" dirty="0"/>
          </a:p>
          <a:p>
            <a:pPr marL="0" marR="0" lvl="0" indent="0" algn="l" defTabSz="914400" rtl="0" eaLnBrk="0" fontAlgn="base" latinLnBrk="0" hangingPunct="0">
              <a:lnSpc>
                <a:spcPct val="100000"/>
              </a:lnSpc>
              <a:spcBef>
                <a:spcPct val="30000"/>
              </a:spcBef>
              <a:spcAft>
                <a:spcPct val="0"/>
              </a:spcAft>
              <a:buClr>
                <a:srgbClr val="96C1EF"/>
              </a:buClr>
              <a:buSzPct val="110000"/>
              <a:buFontTx/>
              <a:buNone/>
              <a:tabLst/>
              <a:defRPr/>
            </a:pPr>
            <a:r>
              <a:rPr kumimoji="0" lang="en-US" sz="1200" b="0" i="0" u="none" strike="noStrike" kern="1200" cap="none" spc="0" normalizeH="0" baseline="0" noProof="0" dirty="0">
                <a:ln>
                  <a:noFill/>
                </a:ln>
                <a:solidFill>
                  <a:srgbClr val="000000"/>
                </a:solidFill>
                <a:effectLst/>
                <a:uLnTx/>
                <a:uFillTx/>
                <a:latin typeface="Verdana" pitchFamily="34" charset="0"/>
              </a:rPr>
              <a:t>The CDC+ Rule Handbook was adopted and integrated into the Florida Administrative Code November 12, 2012</a:t>
            </a:r>
          </a:p>
          <a:p>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24</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28053496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25</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33933239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2593974"/>
          </a:xfrm>
        </p:spPr>
        <p:txBody>
          <a:bodyPr>
            <a:normAutofit/>
          </a:bodyPr>
          <a:lstStyle/>
          <a:p>
            <a:pPr>
              <a:buNone/>
            </a:pPr>
            <a:r>
              <a:rPr lang="en-US" dirty="0"/>
              <a:t>You</a:t>
            </a:r>
            <a:r>
              <a:rPr lang="en-US" baseline="0" dirty="0"/>
              <a:t> can also list your questions on the index cards and I will get back to you.</a:t>
            </a:r>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26</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2111048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27</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1730230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1831974"/>
          </a:xfrm>
        </p:spPr>
        <p:txBody>
          <a:bodyPr>
            <a:normAutofit fontScale="32500" lnSpcReduction="20000"/>
          </a:bodyPr>
          <a:lstStyle/>
          <a:p>
            <a:pPr marL="228600" marR="0" lvl="0" indent="-228600" algn="l" defTabSz="914400" rtl="0" eaLnBrk="0" fontAlgn="base" latinLnBrk="0" hangingPunct="0">
              <a:lnSpc>
                <a:spcPct val="100000"/>
              </a:lnSpc>
              <a:spcBef>
                <a:spcPct val="25000"/>
              </a:spcBef>
              <a:spcAft>
                <a:spcPct val="25000"/>
              </a:spcAft>
              <a:buClr>
                <a:srgbClr val="6B8ED1"/>
              </a:buClr>
              <a:buSzPct val="110000"/>
              <a:buFontTx/>
              <a:buChar char="•"/>
              <a:tabLst/>
              <a:defRPr/>
            </a:pPr>
            <a:r>
              <a:rPr kumimoji="0" lang="es-ES" sz="2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Comenzó en 2000 el programa del Cuidado Dirigido por el consumidor </a:t>
            </a:r>
            <a:r>
              <a:rPr kumimoji="0" lang="es-ES" sz="28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Consumer</a:t>
            </a:r>
            <a:r>
              <a:rPr kumimoji="0" lang="es-ES" sz="2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kumimoji="0" lang="es-ES" sz="28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Directed</a:t>
            </a:r>
            <a:r>
              <a:rPr kumimoji="0" lang="es-ES" sz="2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kumimoji="0" lang="es-ES" sz="28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Care</a:t>
            </a:r>
            <a:r>
              <a:rPr kumimoji="0" lang="es-ES" sz="2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(CDC)</a:t>
            </a:r>
          </a:p>
          <a:p>
            <a:pPr marL="228600" marR="0" lvl="0" indent="-228600" algn="l" defTabSz="914400" rtl="0" eaLnBrk="0" fontAlgn="base" latinLnBrk="0" hangingPunct="0">
              <a:lnSpc>
                <a:spcPct val="100000"/>
              </a:lnSpc>
              <a:spcBef>
                <a:spcPct val="25000"/>
              </a:spcBef>
              <a:spcAft>
                <a:spcPct val="25000"/>
              </a:spcAft>
              <a:buClr>
                <a:srgbClr val="6B8ED1"/>
              </a:buClr>
              <a:buSzPct val="110000"/>
              <a:buFontTx/>
              <a:buChar char="•"/>
              <a:tabLst/>
              <a:defRPr/>
            </a:pPr>
            <a:r>
              <a:rPr kumimoji="0" lang="es-ES" sz="2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Enero 2004 – CDC+ fase de demostración</a:t>
            </a:r>
            <a:br>
              <a:rPr kumimoji="0" lang="es-ES" sz="2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br>
            <a:r>
              <a:rPr kumimoji="0" lang="es-ES" sz="2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Marzo de 2008 - CDC+ se convirtió en un Plan permanente Estatal de </a:t>
            </a:r>
            <a:r>
              <a:rPr kumimoji="0" lang="es-ES" sz="28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Medicaid</a:t>
            </a:r>
            <a:r>
              <a:rPr kumimoji="0" lang="es-ES" sz="2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de la Florida </a:t>
            </a:r>
            <a:r>
              <a:rPr kumimoji="0" lang="es-ES" sz="28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Opcion</a:t>
            </a:r>
            <a:r>
              <a:rPr kumimoji="0" lang="es-ES" sz="2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del 1915J</a:t>
            </a:r>
          </a:p>
          <a:p>
            <a:pPr marL="228600" marR="0" lvl="0" indent="-228600" algn="l" defTabSz="914400" rtl="0" eaLnBrk="0" fontAlgn="base" latinLnBrk="0" hangingPunct="0">
              <a:lnSpc>
                <a:spcPct val="100000"/>
              </a:lnSpc>
              <a:spcBef>
                <a:spcPct val="25000"/>
              </a:spcBef>
              <a:spcAft>
                <a:spcPct val="25000"/>
              </a:spcAft>
              <a:buClr>
                <a:srgbClr val="6B8ED1"/>
              </a:buClr>
              <a:buSzPct val="110000"/>
              <a:buFontTx/>
              <a:buChar char="•"/>
              <a:tabLst/>
              <a:defRPr/>
            </a:pPr>
            <a:r>
              <a:rPr kumimoji="0" lang="es-ES" sz="2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A partir del 01 de Mayo 2015 un total de 2,266 consumidores están manejando activamente su presupuesto de CDC+.</a:t>
            </a:r>
          </a:p>
          <a:p>
            <a:pPr marL="228600" marR="0" lvl="0" indent="-228600" algn="l" defTabSz="914400" rtl="0" eaLnBrk="0" fontAlgn="base" latinLnBrk="0" hangingPunct="0">
              <a:lnSpc>
                <a:spcPct val="100000"/>
              </a:lnSpc>
              <a:spcBef>
                <a:spcPct val="25000"/>
              </a:spcBef>
              <a:spcAft>
                <a:spcPct val="25000"/>
              </a:spcAft>
              <a:buClr>
                <a:srgbClr val="6B8ED1"/>
              </a:buClr>
              <a:buSzPct val="110000"/>
              <a:buFontTx/>
              <a:buChar char="•"/>
              <a:tabLst/>
              <a:defRPr/>
            </a:pPr>
            <a:endParaRPr kumimoji="0" lang="es-ES" sz="28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a:p>
            <a:r>
              <a:rPr lang="en-US" dirty="0"/>
              <a:t>The CDC+ Program began in 2000 as an 8-year research and demonstration project called Consumer Directed Care (CDC)</a:t>
            </a:r>
          </a:p>
          <a:p>
            <a:r>
              <a:rPr lang="en-US" dirty="0"/>
              <a:t>In January 2004, (after three successful years as a research project) CDC was expanded and entered the demonstration phase called, Consumer-Directed Care Plus (CDC+).</a:t>
            </a:r>
          </a:p>
          <a:p>
            <a:r>
              <a:rPr lang="en-US" dirty="0"/>
              <a:t>In March 2008 CDC+ was offered as a permanent Florida Medicaid State Plan.</a:t>
            </a:r>
          </a:p>
          <a:p>
            <a:r>
              <a:rPr lang="en-US" dirty="0"/>
              <a:t>Currently there are a total of 2,510 </a:t>
            </a:r>
            <a:r>
              <a:rPr lang="en-US" baseline="0" dirty="0"/>
              <a:t>consumers self-directing their supports and services.</a:t>
            </a:r>
          </a:p>
          <a:p>
            <a:r>
              <a:rPr lang="en-US" baseline="0" dirty="0"/>
              <a:t>We are still in the process of training and enrolling new participants into the CDC+ Program.</a:t>
            </a:r>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3</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1432586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2212974"/>
          </a:xfrm>
        </p:spPr>
        <p:txBody>
          <a:bodyPr>
            <a:normAutofit fontScale="55000" lnSpcReduction="20000"/>
          </a:bodyPr>
          <a:lstStyle/>
          <a:p>
            <a:pPr marL="228600" marR="0" lvl="0" indent="-228600" algn="l" defTabSz="914400" rtl="0" eaLnBrk="0" fontAlgn="base" latinLnBrk="0" hangingPunct="0">
              <a:lnSpc>
                <a:spcPct val="100000"/>
              </a:lnSpc>
              <a:spcBef>
                <a:spcPct val="25000"/>
              </a:spcBef>
              <a:spcAft>
                <a:spcPct val="25000"/>
              </a:spcAft>
              <a:buClr>
                <a:srgbClr val="6B8ED1"/>
              </a:buClr>
              <a:buSzPct val="110000"/>
              <a:buFontTx/>
              <a:buChar char="•"/>
              <a:tabLst/>
              <a:defRPr/>
            </a:pPr>
            <a:r>
              <a:rPr kumimoji="0" lang="es-ES" sz="2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Una alternativa diferente a largo plazo.</a:t>
            </a:r>
          </a:p>
          <a:p>
            <a:pPr marL="228600" marR="0" lvl="0" indent="-228600" algn="l" defTabSz="914400" rtl="0" eaLnBrk="0" fontAlgn="base" latinLnBrk="0" hangingPunct="0">
              <a:lnSpc>
                <a:spcPct val="100000"/>
              </a:lnSpc>
              <a:spcBef>
                <a:spcPct val="25000"/>
              </a:spcBef>
              <a:spcAft>
                <a:spcPct val="25000"/>
              </a:spcAft>
              <a:buClr>
                <a:srgbClr val="6B8ED1"/>
              </a:buClr>
              <a:buSzPct val="110000"/>
              <a:buFontTx/>
              <a:buChar char="•"/>
              <a:tabLst/>
              <a:defRPr/>
            </a:pPr>
            <a:r>
              <a:rPr kumimoji="0" lang="es-ES" sz="28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Basado en los principios de auto determinación para poder mejorar la calidad de vida para el.</a:t>
            </a:r>
          </a:p>
          <a:p>
            <a:pPr marL="228600" marR="0" lvl="0" indent="-228600" algn="l" defTabSz="914400" rtl="0" eaLnBrk="0" fontAlgn="base" latinLnBrk="0" hangingPunct="0">
              <a:lnSpc>
                <a:spcPct val="100000"/>
              </a:lnSpc>
              <a:spcBef>
                <a:spcPct val="25000"/>
              </a:spcBef>
              <a:spcAft>
                <a:spcPct val="25000"/>
              </a:spcAft>
              <a:buClr>
                <a:srgbClr val="6B8ED1"/>
              </a:buClr>
              <a:buSzPct val="110000"/>
              <a:buFontTx/>
              <a:buChar char="•"/>
              <a:tabLst/>
              <a:defRPr/>
            </a:pPr>
            <a:r>
              <a:rPr kumimoji="0" lang="en-US" sz="2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El </a:t>
            </a:r>
            <a:r>
              <a:rPr kumimoji="0" lang="en-US" sz="28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participante</a:t>
            </a:r>
            <a:r>
              <a:rPr kumimoji="0" lang="en-US" sz="2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esta</a:t>
            </a:r>
            <a:r>
              <a:rPr kumimoji="0" lang="en-US" sz="2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envuelto</a:t>
            </a:r>
            <a:r>
              <a:rPr kumimoji="0" lang="en-US" sz="2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en la </a:t>
            </a:r>
            <a:r>
              <a:rPr kumimoji="0" lang="en-US" sz="28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planificaci</a:t>
            </a:r>
            <a:r>
              <a:rPr kumimoji="0" lang="es-ES" sz="28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ó</a:t>
            </a:r>
            <a:r>
              <a:rPr kumimoji="0" lang="en-US" sz="2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 e </a:t>
            </a:r>
            <a:r>
              <a:rPr kumimoji="0" lang="en-US" sz="28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implementaci</a:t>
            </a:r>
            <a:r>
              <a:rPr kumimoji="0" lang="es-ES" sz="28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ó</a:t>
            </a:r>
            <a:r>
              <a:rPr kumimoji="0" lang="en-US" sz="2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 de </a:t>
            </a:r>
            <a:r>
              <a:rPr kumimoji="0" lang="en-US" sz="28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sus</a:t>
            </a:r>
            <a:r>
              <a:rPr kumimoji="0" lang="en-US" sz="2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apoyo</a:t>
            </a:r>
            <a:r>
              <a:rPr kumimoji="0" lang="en-US" sz="2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y </a:t>
            </a:r>
            <a:r>
              <a:rPr kumimoji="0" lang="en-US" sz="28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servicios</a:t>
            </a:r>
            <a:endParaRPr kumimoji="0" lang="es-ES" sz="28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a:buFont typeface="Wingdings" pitchFamily="2" charset="2"/>
              <a:buChar char="§"/>
            </a:pPr>
            <a:endParaRPr lang="en-US" sz="1200" b="1" dirty="0">
              <a:latin typeface="Arial" charset="0"/>
              <a:cs typeface="Arial" charset="0"/>
            </a:endParaRPr>
          </a:p>
          <a:p>
            <a:pPr>
              <a:buFont typeface="Wingdings" pitchFamily="2" charset="2"/>
              <a:buChar char="§"/>
            </a:pPr>
            <a:r>
              <a:rPr lang="en-US" sz="1200" b="1" dirty="0">
                <a:latin typeface="Arial" charset="0"/>
                <a:cs typeface="Arial" charset="0"/>
              </a:rPr>
              <a:t>CDC+ is a long-term care program alternative to the Developmental Disabilities / Home and Community Based Services (DD/HCBS) Medicaid Waiver.</a:t>
            </a:r>
          </a:p>
          <a:p>
            <a:pPr>
              <a:buFont typeface="Wingdings" pitchFamily="2" charset="2"/>
              <a:buChar char="§"/>
            </a:pPr>
            <a:r>
              <a:rPr lang="en-US" sz="1200" b="1" dirty="0">
                <a:latin typeface="Arial" charset="0"/>
                <a:cs typeface="Arial" charset="0"/>
              </a:rPr>
              <a:t>CDC+ is based on the principles of self-determination along with person-centered planning that provides the opportunity  to improve the participant’s quality of life.</a:t>
            </a:r>
          </a:p>
          <a:p>
            <a:pPr>
              <a:buFont typeface="Wingdings" pitchFamily="2" charset="2"/>
              <a:buChar char="§"/>
            </a:pPr>
            <a:r>
              <a:rPr lang="en-US" sz="1200" b="1" dirty="0">
                <a:solidFill>
                  <a:srgbClr val="000000"/>
                </a:solidFill>
                <a:latin typeface="Arial" charset="0"/>
                <a:cs typeface="Arial" charset="0"/>
              </a:rPr>
              <a:t>CDC+ is participant-driven.  This means the participant is expected to be involved in all aspects of planning for their supports and services</a:t>
            </a:r>
            <a:endParaRPr lang="en-US" sz="1200" b="1" dirty="0">
              <a:latin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4</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845139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2365374"/>
          </a:xfrm>
        </p:spPr>
        <p:txBody>
          <a:bodyPr>
            <a:normAutofit fontScale="77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Calibri" panose="020F0502020204030204" pitchFamily="34" charset="0"/>
                <a:ea typeface="Calibri" panose="020F0502020204030204" pitchFamily="34" charset="0"/>
                <a:cs typeface="Times New Roman" panose="02020603050405020304" pitchFamily="18" charset="0"/>
              </a:rPr>
              <a:t>LIBERTAD en </a:t>
            </a:r>
            <a:r>
              <a:rPr lang="en-US" sz="1200" dirty="0" err="1">
                <a:latin typeface="Calibri" panose="020F0502020204030204" pitchFamily="34" charset="0"/>
                <a:ea typeface="Calibri" panose="020F0502020204030204" pitchFamily="34" charset="0"/>
                <a:cs typeface="Times New Roman" panose="02020603050405020304" pitchFamily="18" charset="0"/>
              </a:rPr>
              <a:t>decidir</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err="1">
                <a:latin typeface="Calibri" panose="020F0502020204030204" pitchFamily="34" charset="0"/>
                <a:ea typeface="Calibri" panose="020F0502020204030204" pitchFamily="34" charset="0"/>
                <a:cs typeface="Times New Roman" panose="02020603050405020304" pitchFamily="18" charset="0"/>
              </a:rPr>
              <a:t>donde</a:t>
            </a:r>
            <a:r>
              <a:rPr lang="en-US" sz="1200" dirty="0">
                <a:latin typeface="Calibri" panose="020F0502020204030204" pitchFamily="34" charset="0"/>
                <a:ea typeface="Calibri" panose="020F0502020204030204" pitchFamily="34" charset="0"/>
                <a:cs typeface="Times New Roman" panose="02020603050405020304" pitchFamily="18" charset="0"/>
              </a:rPr>
              <a:t> y con </a:t>
            </a:r>
            <a:r>
              <a:rPr lang="en-US" sz="1200" dirty="0" err="1">
                <a:latin typeface="Calibri" panose="020F0502020204030204" pitchFamily="34" charset="0"/>
                <a:ea typeface="Calibri" panose="020F0502020204030204" pitchFamily="34" charset="0"/>
                <a:cs typeface="Times New Roman" panose="02020603050405020304" pitchFamily="18" charset="0"/>
              </a:rPr>
              <a:t>quien</a:t>
            </a:r>
            <a:r>
              <a:rPr lang="en-US" sz="1200" dirty="0">
                <a:latin typeface="Calibri" panose="020F0502020204030204" pitchFamily="34" charset="0"/>
                <a:ea typeface="Calibri" panose="020F0502020204030204" pitchFamily="34" charset="0"/>
                <a:cs typeface="Times New Roman" panose="02020603050405020304" pitchFamily="18" charset="0"/>
              </a:rPr>
              <a:t> vive el </a:t>
            </a:r>
            <a:r>
              <a:rPr lang="en-US" sz="1200" dirty="0" err="1">
                <a:latin typeface="Calibri" panose="020F0502020204030204" pitchFamily="34" charset="0"/>
                <a:ea typeface="Calibri" panose="020F0502020204030204" pitchFamily="34" charset="0"/>
                <a:cs typeface="Times New Roman" panose="02020603050405020304" pitchFamily="18" charset="0"/>
              </a:rPr>
              <a:t>individuo</a:t>
            </a:r>
            <a:r>
              <a:rPr lang="en-US" sz="1200" dirty="0">
                <a:latin typeface="Calibri" panose="020F0502020204030204" pitchFamily="34" charset="0"/>
                <a:ea typeface="Calibri" panose="020F0502020204030204" pitchFamily="34" charset="0"/>
                <a:cs typeface="Times New Roman" panose="02020603050405020304" pitchFamily="18" charset="0"/>
              </a:rPr>
              <a:t>.</a:t>
            </a:r>
            <a:r>
              <a:rPr lang="en-US" sz="1200" baseline="0" dirty="0">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latin typeface="Calibri" panose="020F0502020204030204" pitchFamily="34" charset="0"/>
                <a:ea typeface="Calibri" panose="020F0502020204030204" pitchFamily="34" charset="0"/>
                <a:cs typeface="Times New Roman" panose="02020603050405020304" pitchFamily="18" charset="0"/>
              </a:rPr>
              <a:t>AUTHORIDAD </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en </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decidir</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como</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el  </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individuo</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vive </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su</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propia</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vida</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APOYO en </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las</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decisiones</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que</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el </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individuo</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debe</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tomar</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CONTROL </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sobre</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los </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recursos</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necesarios</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para </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ayudar</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al </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individuo</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RESPONSABILIDAD en </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las</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decisions y </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actos</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del </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individuo</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rPr>
              <a:t>There are five principles of Self-Determination.</a:t>
            </a:r>
          </a:p>
          <a:p>
            <a:pPr marL="457200" marR="0" lvl="1"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rPr>
              <a:t>FREEDOM to decide where and with whom </a:t>
            </a:r>
            <a:r>
              <a:rPr kumimoji="0" lang="en-US" sz="1200" b="0" i="0" u="sng" strike="noStrike" kern="1200" cap="none" spc="0" normalizeH="0" baseline="0" noProof="0" dirty="0">
                <a:ln>
                  <a:noFill/>
                </a:ln>
                <a:solidFill>
                  <a:srgbClr val="000000"/>
                </a:solidFill>
                <a:effectLst/>
                <a:uLnTx/>
                <a:uFillTx/>
                <a:latin typeface="arial" panose="020B0604020202020204" pitchFamily="34" charset="0"/>
              </a:rPr>
              <a:t>an individual</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rPr>
              <a:t> live</a:t>
            </a:r>
            <a:r>
              <a:rPr kumimoji="0" lang="en-US" sz="1200" b="0" i="0" u="sng" strike="noStrike" kern="1200" cap="none" spc="0" normalizeH="0" baseline="0" noProof="0" dirty="0">
                <a:ln>
                  <a:noFill/>
                </a:ln>
                <a:solidFill>
                  <a:srgbClr val="000000"/>
                </a:solidFill>
                <a:effectLst/>
                <a:uLnTx/>
                <a:uFillTx/>
                <a:latin typeface="arial" panose="020B0604020202020204" pitchFamily="34" charset="0"/>
              </a:rPr>
              <a:t>s</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rPr>
              <a:t>.</a:t>
            </a:r>
          </a:p>
          <a:p>
            <a:pPr marL="457200" marR="0" lvl="1"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rPr>
              <a:t>AUTHORITY to decide how </a:t>
            </a:r>
            <a:r>
              <a:rPr kumimoji="0" lang="en-US" sz="1200" b="0" i="0" u="sng" strike="noStrike" kern="1200" cap="none" spc="0" normalizeH="0" baseline="0" noProof="0" dirty="0">
                <a:ln>
                  <a:noFill/>
                </a:ln>
                <a:solidFill>
                  <a:srgbClr val="000000"/>
                </a:solidFill>
                <a:effectLst/>
                <a:uLnTx/>
                <a:uFillTx/>
                <a:latin typeface="arial" panose="020B0604020202020204" pitchFamily="34" charset="0"/>
              </a:rPr>
              <a:t>the individual</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rPr>
              <a:t> will live </a:t>
            </a:r>
            <a:r>
              <a:rPr kumimoji="0" lang="en-US" sz="1200" b="0" i="0" u="sng" strike="noStrike" kern="1200" cap="none" spc="0" normalizeH="0" baseline="0" noProof="0" dirty="0">
                <a:ln>
                  <a:noFill/>
                </a:ln>
                <a:solidFill>
                  <a:srgbClr val="000000"/>
                </a:solidFill>
                <a:effectLst/>
                <a:uLnTx/>
                <a:uFillTx/>
                <a:latin typeface="arial" panose="020B0604020202020204" pitchFamily="34" charset="0"/>
              </a:rPr>
              <a:t>his or her</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rPr>
              <a:t> life.</a:t>
            </a:r>
          </a:p>
          <a:p>
            <a:pPr marL="457200" marR="0" lvl="1"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rPr>
              <a:t>SUPPORT </a:t>
            </a:r>
            <a:r>
              <a:rPr kumimoji="0" lang="en-US" sz="1200" b="0" i="0" u="sng" strike="noStrike" kern="1200" cap="none" spc="0" normalizeH="0" baseline="0" noProof="0" dirty="0">
                <a:ln>
                  <a:noFill/>
                </a:ln>
                <a:solidFill>
                  <a:srgbClr val="000000"/>
                </a:solidFill>
                <a:effectLst/>
                <a:uLnTx/>
                <a:uFillTx/>
                <a:latin typeface="arial" panose="020B0604020202020204" pitchFamily="34" charset="0"/>
              </a:rPr>
              <a:t>the individual’s</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rPr>
              <a:t> need to make decisions.</a:t>
            </a:r>
          </a:p>
          <a:p>
            <a:pPr marL="457200" marR="0" lvl="1"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rPr>
              <a:t>CONTROL over the resources needed for </a:t>
            </a:r>
            <a:r>
              <a:rPr kumimoji="0" lang="en-US" sz="1200" b="0" i="0" u="sng" strike="noStrike" kern="1200" cap="none" spc="0" normalizeH="0" baseline="0" noProof="0" dirty="0">
                <a:ln>
                  <a:noFill/>
                </a:ln>
                <a:solidFill>
                  <a:srgbClr val="000000"/>
                </a:solidFill>
                <a:effectLst/>
                <a:uLnTx/>
                <a:uFillTx/>
                <a:latin typeface="arial" panose="020B0604020202020204" pitchFamily="34" charset="0"/>
              </a:rPr>
              <a:t>an individual’s</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rPr>
              <a:t> support.</a:t>
            </a:r>
          </a:p>
          <a:p>
            <a:pPr marL="457200" marR="0" lvl="1"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rPr>
              <a:t>RESPONSIBILITY for </a:t>
            </a:r>
            <a:r>
              <a:rPr kumimoji="0" lang="en-US" sz="1200" b="0" i="0" u="sng" strike="noStrike" kern="1200" cap="none" spc="0" normalizeH="0" baseline="0" noProof="0" dirty="0">
                <a:ln>
                  <a:noFill/>
                </a:ln>
                <a:solidFill>
                  <a:srgbClr val="000000"/>
                </a:solidFill>
                <a:effectLst/>
                <a:uLnTx/>
                <a:uFillTx/>
                <a:latin typeface="arial" panose="020B0604020202020204" pitchFamily="34" charset="0"/>
              </a:rPr>
              <a:t>an individual’s</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rPr>
              <a:t> decisions and actions.</a:t>
            </a:r>
          </a:p>
          <a:p>
            <a:pPr marL="457200" marR="0" lvl="1"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ndParaRPr>
          </a:p>
          <a:p>
            <a:pPr marL="457200" marR="0" lvl="1"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rPr>
              <a:t>The participant took the first step toward self-determination when they made the decision to participate in Florida’s Consumer Directed Plus program.</a:t>
            </a:r>
          </a:p>
          <a:p>
            <a:pPr marL="457200" marR="0" lvl="1"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5</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1829547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2365374"/>
          </a:xfrm>
        </p:spPr>
        <p:txBody>
          <a:bodyPr>
            <a:normAutofit fontScale="85000" lnSpcReduction="10000"/>
          </a:bodyPr>
          <a:lstStyle/>
          <a:p>
            <a:pPr marL="344488" indent="-344488" algn="l">
              <a:spcBef>
                <a:spcPct val="25000"/>
              </a:spcBef>
              <a:spcAft>
                <a:spcPct val="25000"/>
              </a:spcAft>
              <a:buClr>
                <a:srgbClr val="6B8ED1"/>
              </a:buClr>
              <a:buSzPct val="110000"/>
            </a:pPr>
            <a:r>
              <a:rPr lang="en-US" sz="1200" b="1" dirty="0">
                <a:solidFill>
                  <a:srgbClr val="000000"/>
                </a:solidFill>
                <a:latin typeface="Arial" charset="0"/>
                <a:cs typeface="Arial" charset="0"/>
              </a:rPr>
              <a:t>QUE</a:t>
            </a:r>
          </a:p>
          <a:p>
            <a:pPr marL="344488" indent="-344488" algn="l">
              <a:spcBef>
                <a:spcPct val="25000"/>
              </a:spcBef>
              <a:spcAft>
                <a:spcPct val="25000"/>
              </a:spcAft>
              <a:buClr>
                <a:srgbClr val="6B8ED1"/>
              </a:buClr>
              <a:buSzPct val="110000"/>
            </a:pPr>
            <a:r>
              <a:rPr lang="en-US" sz="1200" b="1" dirty="0">
                <a:solidFill>
                  <a:srgbClr val="000000"/>
                </a:solidFill>
                <a:latin typeface="Arial" charset="0"/>
                <a:cs typeface="Arial" charset="0"/>
              </a:rPr>
              <a:t>QUIEN </a:t>
            </a:r>
          </a:p>
          <a:p>
            <a:pPr marL="344488" indent="-344488" algn="l">
              <a:spcBef>
                <a:spcPct val="25000"/>
              </a:spcBef>
              <a:spcAft>
                <a:spcPct val="25000"/>
              </a:spcAft>
              <a:buClr>
                <a:srgbClr val="6B8ED1"/>
              </a:buClr>
              <a:buSzPct val="110000"/>
            </a:pPr>
            <a:r>
              <a:rPr lang="en-US" sz="1200" b="1" dirty="0">
                <a:solidFill>
                  <a:srgbClr val="000000"/>
                </a:solidFill>
                <a:latin typeface="Arial" charset="0"/>
                <a:cs typeface="Arial" charset="0"/>
              </a:rPr>
              <a:t>CUANDO </a:t>
            </a:r>
          </a:p>
          <a:p>
            <a:pPr marL="344488" indent="-344488" algn="l">
              <a:spcBef>
                <a:spcPct val="25000"/>
              </a:spcBef>
              <a:spcAft>
                <a:spcPct val="25000"/>
              </a:spcAft>
              <a:buClr>
                <a:srgbClr val="6B8ED1"/>
              </a:buClr>
              <a:buSzPct val="110000"/>
            </a:pPr>
            <a:r>
              <a:rPr lang="en-US" sz="1200" b="1" dirty="0">
                <a:solidFill>
                  <a:srgbClr val="000000"/>
                </a:solidFill>
                <a:latin typeface="Arial" charset="0"/>
                <a:cs typeface="Arial" charset="0"/>
              </a:rPr>
              <a:t>DONDE </a:t>
            </a:r>
          </a:p>
          <a:p>
            <a:pPr marL="344488" indent="-344488" algn="l">
              <a:spcBef>
                <a:spcPct val="25000"/>
              </a:spcBef>
              <a:spcAft>
                <a:spcPct val="25000"/>
              </a:spcAft>
              <a:buClr>
                <a:srgbClr val="6B8ED1"/>
              </a:buClr>
              <a:buSzPct val="110000"/>
            </a:pPr>
            <a:r>
              <a:rPr lang="es-ES" dirty="0">
                <a:effectLst/>
              </a:rPr>
              <a:t>CÓMO</a:t>
            </a:r>
          </a:p>
          <a:p>
            <a:pPr marL="344488" indent="-344488" algn="l">
              <a:spcBef>
                <a:spcPct val="25000"/>
              </a:spcBef>
              <a:spcAft>
                <a:spcPct val="25000"/>
              </a:spcAft>
              <a:buClr>
                <a:srgbClr val="6B8ED1"/>
              </a:buClr>
              <a:buSzPct val="110000"/>
            </a:pPr>
            <a:r>
              <a:rPr lang="en-US" sz="1200" b="1" dirty="0">
                <a:solidFill>
                  <a:srgbClr val="000000"/>
                </a:solidFill>
                <a:latin typeface="Arial" charset="0"/>
                <a:cs typeface="Arial" charset="0"/>
              </a:rPr>
              <a:t>In the CDC+ program the participant is in charge of…</a:t>
            </a:r>
          </a:p>
          <a:p>
            <a:pPr marL="344488" indent="-344488" algn="l">
              <a:spcBef>
                <a:spcPct val="25000"/>
              </a:spcBef>
              <a:spcAft>
                <a:spcPct val="25000"/>
              </a:spcAft>
              <a:buClr>
                <a:srgbClr val="6B8ED1"/>
              </a:buClr>
              <a:buSzPct val="110000"/>
            </a:pPr>
            <a:r>
              <a:rPr lang="en-US" sz="1200" b="1" dirty="0">
                <a:solidFill>
                  <a:srgbClr val="000000"/>
                </a:solidFill>
                <a:latin typeface="Arial" charset="0"/>
                <a:cs typeface="Arial" charset="0"/>
              </a:rPr>
              <a:t>	</a:t>
            </a:r>
            <a:r>
              <a:rPr lang="en-US" sz="1200" b="1" dirty="0">
                <a:solidFill>
                  <a:srgbClr val="0070C0"/>
                </a:solidFill>
                <a:latin typeface="Arial" charset="0"/>
                <a:cs typeface="Arial" charset="0"/>
              </a:rPr>
              <a:t>WHAT</a:t>
            </a:r>
            <a:r>
              <a:rPr lang="en-US" sz="1200" b="1" dirty="0">
                <a:solidFill>
                  <a:schemeClr val="accent1">
                    <a:lumMod val="75000"/>
                  </a:schemeClr>
                </a:solidFill>
                <a:latin typeface="Arial" charset="0"/>
                <a:cs typeface="Arial" charset="0"/>
              </a:rPr>
              <a:t> </a:t>
            </a:r>
            <a:r>
              <a:rPr lang="en-US" sz="1200" b="1" dirty="0">
                <a:solidFill>
                  <a:srgbClr val="000000"/>
                </a:solidFill>
                <a:latin typeface="Arial" charset="0"/>
                <a:cs typeface="Arial" charset="0"/>
              </a:rPr>
              <a:t>supports and services are purchased</a:t>
            </a:r>
          </a:p>
          <a:p>
            <a:pPr marL="344488" indent="-344488" algn="l">
              <a:spcBef>
                <a:spcPct val="25000"/>
              </a:spcBef>
              <a:spcAft>
                <a:spcPct val="25000"/>
              </a:spcAft>
              <a:buClr>
                <a:srgbClr val="6B8ED1"/>
              </a:buClr>
              <a:buSzPct val="110000"/>
            </a:pPr>
            <a:r>
              <a:rPr lang="en-US" sz="1200" b="1" dirty="0">
                <a:solidFill>
                  <a:srgbClr val="428FE2"/>
                </a:solidFill>
                <a:latin typeface="Arial" charset="0"/>
                <a:cs typeface="Arial" charset="0"/>
              </a:rPr>
              <a:t>	</a:t>
            </a:r>
            <a:r>
              <a:rPr lang="en-US" sz="1200" b="1" dirty="0">
                <a:solidFill>
                  <a:srgbClr val="0070C0"/>
                </a:solidFill>
                <a:latin typeface="Arial" charset="0"/>
                <a:cs typeface="Arial" charset="0"/>
              </a:rPr>
              <a:t>WHO</a:t>
            </a:r>
            <a:r>
              <a:rPr lang="en-US" sz="1200" b="1" dirty="0">
                <a:solidFill>
                  <a:srgbClr val="000000"/>
                </a:solidFill>
                <a:latin typeface="Arial" charset="0"/>
                <a:cs typeface="Arial" charset="0"/>
              </a:rPr>
              <a:t> provides the supports and services</a:t>
            </a:r>
          </a:p>
          <a:p>
            <a:pPr marL="344488" indent="-344488" algn="l">
              <a:spcBef>
                <a:spcPct val="25000"/>
              </a:spcBef>
              <a:spcAft>
                <a:spcPct val="25000"/>
              </a:spcAft>
              <a:buClr>
                <a:srgbClr val="6B8ED1"/>
              </a:buClr>
              <a:buSzPct val="110000"/>
            </a:pPr>
            <a:r>
              <a:rPr lang="en-US" sz="1200" b="1" dirty="0">
                <a:solidFill>
                  <a:srgbClr val="000000"/>
                </a:solidFill>
                <a:latin typeface="Arial" charset="0"/>
                <a:cs typeface="Arial" charset="0"/>
              </a:rPr>
              <a:t>	</a:t>
            </a:r>
            <a:r>
              <a:rPr lang="en-US" sz="1200" b="1" dirty="0">
                <a:solidFill>
                  <a:srgbClr val="0070C0"/>
                </a:solidFill>
                <a:latin typeface="Arial" charset="0"/>
                <a:cs typeface="Arial" charset="0"/>
              </a:rPr>
              <a:t>WHEN</a:t>
            </a:r>
            <a:r>
              <a:rPr lang="en-US" sz="1200" b="1" dirty="0">
                <a:solidFill>
                  <a:srgbClr val="000000"/>
                </a:solidFill>
                <a:latin typeface="Arial" charset="0"/>
                <a:cs typeface="Arial" charset="0"/>
              </a:rPr>
              <a:t> supports and services will be provided and the quantity</a:t>
            </a:r>
          </a:p>
          <a:p>
            <a:pPr marL="344488" indent="-344488" algn="l">
              <a:spcBef>
                <a:spcPct val="25000"/>
              </a:spcBef>
              <a:spcAft>
                <a:spcPct val="25000"/>
              </a:spcAft>
              <a:buClr>
                <a:srgbClr val="6B8ED1"/>
              </a:buClr>
              <a:buSzPct val="110000"/>
            </a:pPr>
            <a:r>
              <a:rPr lang="en-US" sz="1200" b="1" dirty="0">
                <a:solidFill>
                  <a:srgbClr val="000000"/>
                </a:solidFill>
                <a:latin typeface="Arial" charset="0"/>
                <a:cs typeface="Arial" charset="0"/>
              </a:rPr>
              <a:t>	</a:t>
            </a:r>
            <a:r>
              <a:rPr lang="en-US" sz="1200" b="1" dirty="0">
                <a:solidFill>
                  <a:srgbClr val="0070C0"/>
                </a:solidFill>
                <a:latin typeface="Arial" charset="0"/>
                <a:cs typeface="Arial" charset="0"/>
              </a:rPr>
              <a:t>WHERE</a:t>
            </a:r>
            <a:r>
              <a:rPr lang="en-US" sz="1200" b="1" dirty="0">
                <a:solidFill>
                  <a:srgbClr val="000000"/>
                </a:solidFill>
                <a:latin typeface="Arial" charset="0"/>
                <a:cs typeface="Arial" charset="0"/>
              </a:rPr>
              <a:t> supports and services will be provided AND</a:t>
            </a:r>
          </a:p>
          <a:p>
            <a:pPr marL="344488" indent="-344488" algn="l">
              <a:spcBef>
                <a:spcPct val="25000"/>
              </a:spcBef>
              <a:spcAft>
                <a:spcPct val="25000"/>
              </a:spcAft>
              <a:buClr>
                <a:srgbClr val="6B8ED1"/>
              </a:buClr>
              <a:buSzPct val="110000"/>
            </a:pPr>
            <a:r>
              <a:rPr lang="en-US" sz="1200" b="1" dirty="0">
                <a:solidFill>
                  <a:srgbClr val="000000"/>
                </a:solidFill>
                <a:latin typeface="Arial" charset="0"/>
                <a:cs typeface="Arial" charset="0"/>
              </a:rPr>
              <a:t>	</a:t>
            </a:r>
            <a:r>
              <a:rPr lang="en-US" sz="1200" b="1" dirty="0">
                <a:solidFill>
                  <a:srgbClr val="0070C0"/>
                </a:solidFill>
                <a:latin typeface="Arial" charset="0"/>
                <a:cs typeface="Arial" charset="0"/>
              </a:rPr>
              <a:t>HOW</a:t>
            </a:r>
            <a:r>
              <a:rPr lang="en-US" sz="1200" b="1" dirty="0">
                <a:solidFill>
                  <a:srgbClr val="000000"/>
                </a:solidFill>
                <a:latin typeface="Arial" charset="0"/>
                <a:cs typeface="Arial" charset="0"/>
              </a:rPr>
              <a:t> supports and services will be provided</a:t>
            </a:r>
            <a:r>
              <a:rPr lang="en-US" sz="1200" dirty="0">
                <a:solidFill>
                  <a:srgbClr val="000000"/>
                </a:solidFill>
                <a:latin typeface="Arial" charset="0"/>
                <a:cs typeface="Arial" charset="0"/>
              </a:rPr>
              <a:t>  </a:t>
            </a:r>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6</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1746298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Comparasion</a:t>
            </a:r>
            <a:r>
              <a:rPr lang="en-US" baseline="0" dirty="0"/>
              <a:t> del Waiver y el </a:t>
            </a:r>
            <a:r>
              <a:rPr lang="en-US" baseline="0" dirty="0" err="1"/>
              <a:t>programa</a:t>
            </a:r>
            <a:r>
              <a:rPr lang="en-US" baseline="0" dirty="0"/>
              <a:t> de CDC+</a:t>
            </a:r>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7</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887163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sz="1200" dirty="0">
              <a:latin typeface="arial" panose="020B0604020202020204" pitchFamily="34" charset="0"/>
            </a:endParaRPr>
          </a:p>
          <a:p>
            <a:r>
              <a:rPr lang="es-ES" sz="1200" dirty="0">
                <a:latin typeface="arial" panose="020B0604020202020204" pitchFamily="34" charset="0"/>
              </a:rPr>
              <a:t>Pasos para inscribirse en el programa CDC+</a:t>
            </a:r>
          </a:p>
          <a:p>
            <a:r>
              <a:rPr lang="es-ES" sz="1200" dirty="0" err="1">
                <a:latin typeface="arial" panose="020B0604020202020204" pitchFamily="34" charset="0"/>
              </a:rPr>
              <a:t>Steps</a:t>
            </a:r>
            <a:r>
              <a:rPr lang="es-ES" sz="1200" dirty="0">
                <a:latin typeface="arial" panose="020B0604020202020204" pitchFamily="34" charset="0"/>
              </a:rPr>
              <a:t> to </a:t>
            </a:r>
            <a:r>
              <a:rPr lang="es-ES" sz="1200" dirty="0" err="1">
                <a:latin typeface="arial" panose="020B0604020202020204" pitchFamily="34" charset="0"/>
              </a:rPr>
              <a:t>enroll</a:t>
            </a:r>
            <a:r>
              <a:rPr lang="es-ES" sz="1200" dirty="0">
                <a:latin typeface="arial" panose="020B0604020202020204" pitchFamily="34" charset="0"/>
              </a:rPr>
              <a:t> in </a:t>
            </a:r>
            <a:r>
              <a:rPr lang="es-ES" sz="1200" dirty="0" err="1">
                <a:latin typeface="arial" panose="020B0604020202020204" pitchFamily="34" charset="0"/>
              </a:rPr>
              <a:t>the</a:t>
            </a:r>
            <a:r>
              <a:rPr lang="es-ES" sz="1200" dirty="0">
                <a:latin typeface="arial" panose="020B0604020202020204" pitchFamily="34" charset="0"/>
              </a:rPr>
              <a:t> </a:t>
            </a:r>
            <a:r>
              <a:rPr lang="es-ES" sz="1200" dirty="0" err="1">
                <a:latin typeface="arial" panose="020B0604020202020204" pitchFamily="34" charset="0"/>
              </a:rPr>
              <a:t>program</a:t>
            </a:r>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8</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2078879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Proximos</a:t>
            </a:r>
            <a:r>
              <a:rPr lang="en-US" dirty="0"/>
              <a:t> </a:t>
            </a:r>
            <a:r>
              <a:rPr lang="en-US" dirty="0" err="1"/>
              <a:t>pasos</a:t>
            </a:r>
            <a:endParaRPr lang="en-US" dirty="0"/>
          </a:p>
          <a:p>
            <a:endParaRPr lang="en-US" dirty="0"/>
          </a:p>
          <a:p>
            <a:r>
              <a:rPr lang="en-US" dirty="0"/>
              <a:t>Next Steps</a:t>
            </a:r>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9</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1069513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1600200"/>
            <a:ext cx="20955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1600200"/>
            <a:ext cx="6134100" cy="4800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fld id="{2025399E-79DC-4538-B559-9FFA82646854}" type="slidenum">
              <a:rPr lang="en-US">
                <a:solidFill>
                  <a:srgbClr val="000000"/>
                </a:solidFill>
              </a:rPr>
              <a:pPr/>
              <a:t>‹#›</a:t>
            </a:fld>
            <a:endParaRPr lang="en-US">
              <a:solidFill>
                <a:srgbClr val="000000"/>
              </a:solidFill>
            </a:endParaRPr>
          </a:p>
        </p:txBody>
      </p:sp>
      <p:sp>
        <p:nvSpPr>
          <p:cNvPr id="5" name="Rectangle 10"/>
          <p:cNvSpPr>
            <a:spLocks noGrp="1" noChangeArrowheads="1"/>
          </p:cNvSpPr>
          <p:nvPr>
            <p:ph type="dt" sz="half" idx="11"/>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241769271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D9C14BCC-836A-495B-94EE-E2EA5CDD8073}" type="slidenum">
              <a:rPr lang="en-US">
                <a:solidFill>
                  <a:srgbClr val="000000"/>
                </a:solidFill>
              </a:rPr>
              <a:pPr/>
              <a:t>‹#›</a:t>
            </a:fld>
            <a:endParaRPr lang="en-US">
              <a:solidFill>
                <a:srgbClr val="000000"/>
              </a:solidFill>
            </a:endParaRPr>
          </a:p>
        </p:txBody>
      </p:sp>
      <p:sp>
        <p:nvSpPr>
          <p:cNvPr id="5" name="Rectangle 10"/>
          <p:cNvSpPr>
            <a:spLocks noGrp="1" noChangeArrowheads="1"/>
          </p:cNvSpPr>
          <p:nvPr>
            <p:ph type="dt" sz="half" idx="11"/>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167557707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969C75B4-8F1D-4653-994A-1BE1EEE64156}" type="slidenum">
              <a:rPr lang="en-US">
                <a:solidFill>
                  <a:srgbClr val="000000"/>
                </a:solidFill>
              </a:rPr>
              <a:pPr/>
              <a:t>‹#›</a:t>
            </a:fld>
            <a:endParaRPr lang="en-US">
              <a:solidFill>
                <a:srgbClr val="000000"/>
              </a:solidFill>
            </a:endParaRPr>
          </a:p>
        </p:txBody>
      </p:sp>
      <p:sp>
        <p:nvSpPr>
          <p:cNvPr id="5" name="Rectangle 10"/>
          <p:cNvSpPr>
            <a:spLocks noGrp="1" noChangeArrowheads="1"/>
          </p:cNvSpPr>
          <p:nvPr>
            <p:ph type="dt" sz="half" idx="11"/>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48927866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fld id="{541F7C4A-E788-426D-B516-2A62DE936F76}" type="slidenum">
              <a:rPr lang="en-US">
                <a:solidFill>
                  <a:srgbClr val="000000"/>
                </a:solidFill>
              </a:rPr>
              <a:pPr/>
              <a:t>‹#›</a:t>
            </a:fld>
            <a:endParaRPr lang="en-US">
              <a:solidFill>
                <a:srgbClr val="000000"/>
              </a:solidFill>
            </a:endParaRPr>
          </a:p>
        </p:txBody>
      </p:sp>
      <p:sp>
        <p:nvSpPr>
          <p:cNvPr id="6" name="Rectangle 10"/>
          <p:cNvSpPr>
            <a:spLocks noGrp="1" noChangeArrowheads="1"/>
          </p:cNvSpPr>
          <p:nvPr>
            <p:ph type="dt" sz="half" idx="11"/>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10793318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fld id="{51DB6C16-2D5B-4F8C-866F-3C9DD25132A9}" type="slidenum">
              <a:rPr lang="en-US">
                <a:solidFill>
                  <a:srgbClr val="000000"/>
                </a:solidFill>
              </a:rPr>
              <a:pPr/>
              <a:t>‹#›</a:t>
            </a:fld>
            <a:endParaRPr lang="en-US">
              <a:solidFill>
                <a:srgbClr val="000000"/>
              </a:solidFill>
            </a:endParaRPr>
          </a:p>
        </p:txBody>
      </p:sp>
      <p:sp>
        <p:nvSpPr>
          <p:cNvPr id="8" name="Rectangle 10"/>
          <p:cNvSpPr>
            <a:spLocks noGrp="1" noChangeArrowheads="1"/>
          </p:cNvSpPr>
          <p:nvPr>
            <p:ph type="dt" sz="half" idx="11"/>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194589233"/>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aseline="0">
                <a:solidFill>
                  <a:schemeClr val="accent2">
                    <a:lumMod val="75000"/>
                  </a:schemeClr>
                </a:solidFill>
              </a:defRPr>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6BF93816-D542-4BF5-B89F-A4591EE0C662}" type="slidenum">
              <a:rPr lang="en-US">
                <a:solidFill>
                  <a:srgbClr val="000000"/>
                </a:solidFill>
              </a:rPr>
              <a:pPr/>
              <a:t>‹#›</a:t>
            </a:fld>
            <a:endParaRPr lang="en-US">
              <a:solidFill>
                <a:srgbClr val="000000"/>
              </a:solidFill>
            </a:endParaRPr>
          </a:p>
        </p:txBody>
      </p:sp>
      <p:sp>
        <p:nvSpPr>
          <p:cNvPr id="4" name="Rectangle 10"/>
          <p:cNvSpPr>
            <a:spLocks noGrp="1" noChangeArrowheads="1"/>
          </p:cNvSpPr>
          <p:nvPr>
            <p:ph type="dt" sz="half" idx="11"/>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221588993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FE3B88B1-0798-4286-8C3D-659EF2CDFF3C}" type="slidenum">
              <a:rPr lang="en-US">
                <a:solidFill>
                  <a:srgbClr val="000000"/>
                </a:solidFill>
              </a:rPr>
              <a:pPr/>
              <a:t>‹#›</a:t>
            </a:fld>
            <a:endParaRPr lang="en-US">
              <a:solidFill>
                <a:srgbClr val="000000"/>
              </a:solidFill>
            </a:endParaRPr>
          </a:p>
        </p:txBody>
      </p:sp>
      <p:sp>
        <p:nvSpPr>
          <p:cNvPr id="3" name="Rectangle 10"/>
          <p:cNvSpPr>
            <a:spLocks noGrp="1" noChangeArrowheads="1"/>
          </p:cNvSpPr>
          <p:nvPr>
            <p:ph type="dt" sz="half" idx="11"/>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16282007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buClr>
                <a:schemeClr val="accent2">
                  <a:lumMod val="75000"/>
                </a:schemeClr>
              </a:buCl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8DE6B58C-1DD9-4BDF-B2A6-512ADBF67B64}" type="slidenum">
              <a:rPr lang="en-US">
                <a:solidFill>
                  <a:srgbClr val="000000"/>
                </a:solidFill>
              </a:rPr>
              <a:pPr/>
              <a:t>‹#›</a:t>
            </a:fld>
            <a:endParaRPr lang="en-US">
              <a:solidFill>
                <a:srgbClr val="000000"/>
              </a:solidFill>
            </a:endParaRPr>
          </a:p>
        </p:txBody>
      </p:sp>
      <p:sp>
        <p:nvSpPr>
          <p:cNvPr id="6" name="Rectangle 10"/>
          <p:cNvSpPr>
            <a:spLocks noGrp="1" noChangeArrowheads="1"/>
          </p:cNvSpPr>
          <p:nvPr>
            <p:ph type="dt" sz="half" idx="11"/>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26839635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166AB502-2E32-4344-BEBD-2C7071090EF4}" type="slidenum">
              <a:rPr lang="en-US">
                <a:solidFill>
                  <a:srgbClr val="000000"/>
                </a:solidFill>
              </a:rPr>
              <a:pPr/>
              <a:t>‹#›</a:t>
            </a:fld>
            <a:endParaRPr lang="en-US">
              <a:solidFill>
                <a:srgbClr val="000000"/>
              </a:solidFill>
            </a:endParaRPr>
          </a:p>
        </p:txBody>
      </p:sp>
      <p:sp>
        <p:nvSpPr>
          <p:cNvPr id="6" name="Rectangle 10"/>
          <p:cNvSpPr>
            <a:spLocks noGrp="1" noChangeArrowheads="1"/>
          </p:cNvSpPr>
          <p:nvPr>
            <p:ph type="dt" sz="half" idx="11"/>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1685045288"/>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11F6567F-2D7F-4CE6-94A8-443A77E2821A}" type="slidenum">
              <a:rPr lang="en-US">
                <a:solidFill>
                  <a:srgbClr val="000000"/>
                </a:solidFill>
              </a:rPr>
              <a:pPr/>
              <a:t>‹#›</a:t>
            </a:fld>
            <a:endParaRPr lang="en-US">
              <a:solidFill>
                <a:srgbClr val="000000"/>
              </a:solidFill>
            </a:endParaRPr>
          </a:p>
        </p:txBody>
      </p:sp>
      <p:sp>
        <p:nvSpPr>
          <p:cNvPr id="5" name="Rectangle 10"/>
          <p:cNvSpPr>
            <a:spLocks noGrp="1" noChangeArrowheads="1"/>
          </p:cNvSpPr>
          <p:nvPr>
            <p:ph type="dt" sz="half" idx="11"/>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2987570897"/>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13659AC5-E3D8-472B-B1D5-3C54D3DEA3DE}" type="slidenum">
              <a:rPr lang="en-US">
                <a:solidFill>
                  <a:srgbClr val="000000"/>
                </a:solidFill>
              </a:rPr>
              <a:pPr/>
              <a:t>‹#›</a:t>
            </a:fld>
            <a:endParaRPr lang="en-US">
              <a:solidFill>
                <a:srgbClr val="000000"/>
              </a:solidFill>
            </a:endParaRPr>
          </a:p>
        </p:txBody>
      </p:sp>
      <p:sp>
        <p:nvSpPr>
          <p:cNvPr id="5" name="Rectangle 10"/>
          <p:cNvSpPr>
            <a:spLocks noGrp="1" noChangeArrowheads="1"/>
          </p:cNvSpPr>
          <p:nvPr>
            <p:ph type="dt" sz="half" idx="11"/>
          </p:nvPr>
        </p:nvSpPr>
        <p:spPr>
          <a:ln/>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165564242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20574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20574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3" descr="swish-ppt"/>
          <p:cNvPicPr>
            <a:picLocks noChangeAspect="1" noChangeArrowheads="1"/>
          </p:cNvPicPr>
          <p:nvPr userDrawn="1"/>
        </p:nvPicPr>
        <p:blipFill>
          <a:blip r:embed="rId13" cstate="print"/>
          <a:srcRect/>
          <a:stretch>
            <a:fillRect/>
          </a:stretch>
        </p:blipFill>
        <p:spPr bwMode="auto">
          <a:xfrm>
            <a:off x="0" y="0"/>
            <a:ext cx="9144000" cy="29606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1600200" y="1600200"/>
            <a:ext cx="7315200"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533400" y="20574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29" name="Rectangle 5"/>
          <p:cNvSpPr>
            <a:spLocks noGrp="1" noChangeArrowheads="1"/>
          </p:cNvSpPr>
          <p:nvPr>
            <p:ph type="ftr" sz="quarter" idx="3"/>
          </p:nvPr>
        </p:nvSpPr>
        <p:spPr bwMode="auto">
          <a:xfrm>
            <a:off x="0" y="6553200"/>
            <a:ext cx="914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solidFill>
                  <a:srgbClr val="6B8ED1"/>
                </a:solidFill>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over dir="rd"/>
  </p:transition>
  <p:hf hdr="0" ftr="0" dt="0"/>
  <p:txStyles>
    <p:titleStyle>
      <a:lvl1pPr algn="l" rtl="0" eaLnBrk="0" fontAlgn="base" hangingPunct="0">
        <a:spcBef>
          <a:spcPct val="0"/>
        </a:spcBef>
        <a:spcAft>
          <a:spcPct val="0"/>
        </a:spcAft>
        <a:defRPr sz="2000" b="1" i="0" u="none">
          <a:solidFill>
            <a:srgbClr val="262672"/>
          </a:solidFill>
          <a:latin typeface="+mj-lt"/>
          <a:ea typeface="+mj-ea"/>
          <a:cs typeface="+mj-cs"/>
        </a:defRPr>
      </a:lvl1pPr>
      <a:lvl2pPr algn="l" rtl="0" eaLnBrk="0" fontAlgn="base" hangingPunct="0">
        <a:spcBef>
          <a:spcPct val="0"/>
        </a:spcBef>
        <a:spcAft>
          <a:spcPct val="0"/>
        </a:spcAft>
        <a:defRPr sz="2000" b="1">
          <a:solidFill>
            <a:srgbClr val="262672"/>
          </a:solidFill>
          <a:latin typeface="Verdana" pitchFamily="34" charset="0"/>
        </a:defRPr>
      </a:lvl2pPr>
      <a:lvl3pPr algn="l" rtl="0" eaLnBrk="0" fontAlgn="base" hangingPunct="0">
        <a:spcBef>
          <a:spcPct val="0"/>
        </a:spcBef>
        <a:spcAft>
          <a:spcPct val="0"/>
        </a:spcAft>
        <a:defRPr sz="2000" b="1">
          <a:solidFill>
            <a:srgbClr val="262672"/>
          </a:solidFill>
          <a:latin typeface="Verdana" pitchFamily="34" charset="0"/>
        </a:defRPr>
      </a:lvl3pPr>
      <a:lvl4pPr algn="l" rtl="0" eaLnBrk="0" fontAlgn="base" hangingPunct="0">
        <a:spcBef>
          <a:spcPct val="0"/>
        </a:spcBef>
        <a:spcAft>
          <a:spcPct val="0"/>
        </a:spcAft>
        <a:defRPr sz="2000" b="1">
          <a:solidFill>
            <a:srgbClr val="262672"/>
          </a:solidFill>
          <a:latin typeface="Verdana" pitchFamily="34" charset="0"/>
        </a:defRPr>
      </a:lvl4pPr>
      <a:lvl5pPr algn="l" rtl="0" eaLnBrk="0" fontAlgn="base" hangingPunct="0">
        <a:spcBef>
          <a:spcPct val="0"/>
        </a:spcBef>
        <a:spcAft>
          <a:spcPct val="0"/>
        </a:spcAft>
        <a:defRPr sz="2000" b="1">
          <a:solidFill>
            <a:srgbClr val="262672"/>
          </a:solidFill>
          <a:latin typeface="Verdana" pitchFamily="34" charset="0"/>
        </a:defRPr>
      </a:lvl5pPr>
      <a:lvl6pPr marL="457200" algn="l" rtl="0" eaLnBrk="0" fontAlgn="base" hangingPunct="0">
        <a:spcBef>
          <a:spcPct val="0"/>
        </a:spcBef>
        <a:spcAft>
          <a:spcPct val="0"/>
        </a:spcAft>
        <a:defRPr sz="2000" b="1">
          <a:solidFill>
            <a:srgbClr val="262672"/>
          </a:solidFill>
          <a:latin typeface="Verdana" pitchFamily="34" charset="0"/>
        </a:defRPr>
      </a:lvl6pPr>
      <a:lvl7pPr marL="914400" algn="l" rtl="0" eaLnBrk="0" fontAlgn="base" hangingPunct="0">
        <a:spcBef>
          <a:spcPct val="0"/>
        </a:spcBef>
        <a:spcAft>
          <a:spcPct val="0"/>
        </a:spcAft>
        <a:defRPr sz="2000" b="1">
          <a:solidFill>
            <a:srgbClr val="262672"/>
          </a:solidFill>
          <a:latin typeface="Verdana" pitchFamily="34" charset="0"/>
        </a:defRPr>
      </a:lvl7pPr>
      <a:lvl8pPr marL="1371600" algn="l" rtl="0" eaLnBrk="0" fontAlgn="base" hangingPunct="0">
        <a:spcBef>
          <a:spcPct val="0"/>
        </a:spcBef>
        <a:spcAft>
          <a:spcPct val="0"/>
        </a:spcAft>
        <a:defRPr sz="2000" b="1">
          <a:solidFill>
            <a:srgbClr val="262672"/>
          </a:solidFill>
          <a:latin typeface="Verdana" pitchFamily="34" charset="0"/>
        </a:defRPr>
      </a:lvl8pPr>
      <a:lvl9pPr marL="1828800" algn="l" rtl="0" eaLnBrk="0" fontAlgn="base" hangingPunct="0">
        <a:spcBef>
          <a:spcPct val="0"/>
        </a:spcBef>
        <a:spcAft>
          <a:spcPct val="0"/>
        </a:spcAft>
        <a:defRPr sz="2000" b="1">
          <a:solidFill>
            <a:srgbClr val="262672"/>
          </a:solidFill>
          <a:latin typeface="Verdana" pitchFamily="34" charset="0"/>
        </a:defRPr>
      </a:lvl9pPr>
    </p:titleStyle>
    <p:bodyStyle>
      <a:lvl1pPr marL="228600" indent="-228600" algn="l" rtl="0" eaLnBrk="0" fontAlgn="base" hangingPunct="0">
        <a:spcBef>
          <a:spcPct val="25000"/>
        </a:spcBef>
        <a:spcAft>
          <a:spcPct val="25000"/>
        </a:spcAft>
        <a:buClr>
          <a:srgbClr val="6B8ED1"/>
        </a:buClr>
        <a:buSzPct val="110000"/>
        <a:buChar char="•"/>
        <a:defRPr sz="1600">
          <a:solidFill>
            <a:srgbClr val="000000"/>
          </a:solidFill>
          <a:latin typeface="+mn-lt"/>
          <a:ea typeface="+mn-ea"/>
          <a:cs typeface="+mn-cs"/>
        </a:defRPr>
      </a:lvl1pPr>
      <a:lvl2pPr marL="685800" indent="-228600" algn="l" rtl="0" eaLnBrk="0" fontAlgn="base" hangingPunct="0">
        <a:spcBef>
          <a:spcPct val="25000"/>
        </a:spcBef>
        <a:spcAft>
          <a:spcPct val="25000"/>
        </a:spcAft>
        <a:buClr>
          <a:srgbClr val="6B8ED1"/>
        </a:buClr>
        <a:buSzPct val="110000"/>
        <a:buFont typeface="Webdings" pitchFamily="18" charset="2"/>
        <a:buChar char="4"/>
        <a:defRPr sz="1400">
          <a:solidFill>
            <a:srgbClr val="000000"/>
          </a:solidFill>
          <a:latin typeface="+mn-lt"/>
        </a:defRPr>
      </a:lvl2pPr>
      <a:lvl3pPr marL="1085850" indent="-171450" algn="l" rtl="0" eaLnBrk="0" fontAlgn="base" hangingPunct="0">
        <a:spcBef>
          <a:spcPct val="25000"/>
        </a:spcBef>
        <a:spcAft>
          <a:spcPct val="25000"/>
        </a:spcAft>
        <a:buClr>
          <a:srgbClr val="6B8ED1"/>
        </a:buClr>
        <a:buSzPct val="75000"/>
        <a:buFont typeface="Wingdings" pitchFamily="2" charset="2"/>
        <a:buChar char="n"/>
        <a:defRPr sz="1200">
          <a:solidFill>
            <a:srgbClr val="000000"/>
          </a:solidFill>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6934200" y="6400800"/>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b="0"/>
            </a:lvl1pPr>
          </a:lstStyle>
          <a:p>
            <a:fld id="{37A90879-533E-47FF-8949-87DF024F775C}" type="slidenum">
              <a:rPr lang="en-US" smtClean="0">
                <a:solidFill>
                  <a:srgbClr val="6699FF"/>
                </a:solidFill>
                <a:latin typeface="arial" panose="020B0604020202020204" pitchFamily="34" charset="0"/>
              </a:rPr>
              <a:pPr/>
              <a:t>‹#›</a:t>
            </a:fld>
            <a:endParaRPr lang="en-US">
              <a:solidFill>
                <a:srgbClr val="6699FF"/>
              </a:solidFill>
              <a:latin typeface="arial" panose="020B0604020202020204" pitchFamily="34" charset="0"/>
            </a:endParaRPr>
          </a:p>
        </p:txBody>
      </p:sp>
      <p:pic>
        <p:nvPicPr>
          <p:cNvPr id="1027" name="Picture 7" descr="swish-ppt"/>
          <p:cNvPicPr>
            <a:picLocks noChangeAspect="1" noChangeArrowheads="1"/>
          </p:cNvPicPr>
          <p:nvPr userDrawn="1">
            <p:custDataLst>
              <p:tags r:id="rId13"/>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296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10"/>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defRPr>
            </a:lvl1pPr>
          </a:lstStyle>
          <a:p>
            <a:pPr algn="l"/>
            <a:endParaRPr lang="en-US">
              <a:solidFill>
                <a:srgbClr val="000000"/>
              </a:solidFill>
              <a:latin typeface="arial" panose="020B0604020202020204" pitchFamily="34" charset="0"/>
            </a:endParaRPr>
          </a:p>
        </p:txBody>
      </p:sp>
      <p:sp>
        <p:nvSpPr>
          <p:cNvPr id="1029"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2517594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hf hdr="0" ftr="0" dt="0"/>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34.jpe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hyperlink" Target="https://apps.ahca.myflorida.com/SingleSignOnPorta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hyperlink" Target="mailto:Rhonda.Sloan@apdcares.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hyperlink" Target="mailto:Patricia.Rush@apdcares.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2"/>
          <p:cNvSpPr>
            <a:spLocks noChangeArrowheads="1"/>
          </p:cNvSpPr>
          <p:nvPr/>
        </p:nvSpPr>
        <p:spPr bwMode="auto">
          <a:xfrm>
            <a:off x="914400" y="1809031"/>
            <a:ext cx="7315200" cy="3539430"/>
          </a:xfrm>
          <a:prstGeom prst="rect">
            <a:avLst/>
          </a:prstGeom>
          <a:noFill/>
          <a:ln w="31750">
            <a:noFill/>
            <a:miter lim="800000"/>
            <a:headEnd/>
            <a:tailEnd/>
          </a:ln>
        </p:spPr>
        <p:txBody>
          <a:bodyPr>
            <a:spAutoFit/>
          </a:bodyPr>
          <a:lstStyle/>
          <a:p>
            <a:endParaRPr lang="en-US" sz="4400" b="1" dirty="0">
              <a:solidFill>
                <a:srgbClr val="262672"/>
              </a:solidFill>
              <a:latin typeface="Arial" charset="0"/>
            </a:endParaRPr>
          </a:p>
          <a:p>
            <a:r>
              <a:rPr lang="pt-BR" dirty="0">
                <a:latin typeface="Arial" panose="020B0604020202020204" pitchFamily="34" charset="0"/>
                <a:cs typeface="Arial" panose="020B0604020202020204" pitchFamily="34" charset="0"/>
              </a:rPr>
              <a:t>Conferencia Anual #19 </a:t>
            </a:r>
          </a:p>
          <a:p>
            <a:r>
              <a:rPr lang="pt-BR" dirty="0">
                <a:latin typeface="Arial" panose="020B0604020202020204" pitchFamily="34" charset="0"/>
                <a:cs typeface="Arial" panose="020B0604020202020204" pitchFamily="34" charset="0"/>
              </a:rPr>
              <a:t>Family CAFÉ </a:t>
            </a:r>
          </a:p>
          <a:p>
            <a:r>
              <a:rPr lang="pt-BR" dirty="0">
                <a:latin typeface="Arial" panose="020B0604020202020204" pitchFamily="34" charset="0"/>
                <a:cs typeface="Arial" panose="020B0604020202020204" pitchFamily="34" charset="0"/>
              </a:rPr>
              <a:t>2017</a:t>
            </a:r>
          </a:p>
          <a:p>
            <a:endParaRPr lang="pt-BR" dirty="0">
              <a:latin typeface="Arial" panose="020B0604020202020204" pitchFamily="34" charset="0"/>
              <a:cs typeface="Arial" panose="020B0604020202020204" pitchFamily="34" charset="0"/>
            </a:endParaRPr>
          </a:p>
          <a:p>
            <a:endParaRPr lang="en-US" b="1" dirty="0">
              <a:solidFill>
                <a:srgbClr val="262672"/>
              </a:solidFill>
              <a:latin typeface="Arial" charset="0"/>
            </a:endParaRPr>
          </a:p>
        </p:txBody>
      </p:sp>
      <p:sp>
        <p:nvSpPr>
          <p:cNvPr id="2052" name="Rectangle 15"/>
          <p:cNvSpPr>
            <a:spLocks noChangeArrowheads="1"/>
          </p:cNvSpPr>
          <p:nvPr/>
        </p:nvSpPr>
        <p:spPr bwMode="auto">
          <a:xfrm>
            <a:off x="1371600" y="3657600"/>
            <a:ext cx="6400800" cy="838200"/>
          </a:xfrm>
          <a:prstGeom prst="rect">
            <a:avLst/>
          </a:prstGeom>
          <a:noFill/>
          <a:ln w="9525">
            <a:noFill/>
            <a:miter lim="800000"/>
            <a:headEnd/>
            <a:tailEnd/>
          </a:ln>
        </p:spPr>
        <p:txBody>
          <a:bodyPr/>
          <a:lstStyle/>
          <a:p>
            <a:pPr>
              <a:spcBef>
                <a:spcPct val="25000"/>
              </a:spcBef>
              <a:spcAft>
                <a:spcPct val="25000"/>
              </a:spcAft>
              <a:buClr>
                <a:srgbClr val="6B8ED1"/>
              </a:buClr>
              <a:buSzPct val="110000"/>
            </a:pPr>
            <a:r>
              <a:rPr lang="en-US" sz="1600" b="1" i="1" dirty="0">
                <a:solidFill>
                  <a:srgbClr val="000000"/>
                </a:solidFill>
                <a:latin typeface="Arial" charset="0"/>
              </a:rPr>
              <a:t>  </a:t>
            </a:r>
          </a:p>
          <a:p>
            <a:pPr>
              <a:spcBef>
                <a:spcPct val="25000"/>
              </a:spcBef>
              <a:spcAft>
                <a:spcPct val="25000"/>
              </a:spcAft>
              <a:buClr>
                <a:srgbClr val="6B8ED1"/>
              </a:buClr>
              <a:buSzPct val="110000"/>
            </a:pPr>
            <a:endParaRPr lang="en-US" sz="1600" b="1" i="1" dirty="0">
              <a:solidFill>
                <a:srgbClr val="000000"/>
              </a:solidFill>
              <a:latin typeface="Arial" charset="0"/>
            </a:endParaRPr>
          </a:p>
        </p:txBody>
      </p:sp>
      <p:pic>
        <p:nvPicPr>
          <p:cNvPr id="2053" name="Picture 7" descr="C:\Documents and Settings\mann pb\Local Settings\Temp\notes1D59E6\logo.gif"/>
          <p:cNvPicPr>
            <a:picLocks noChangeAspect="1" noChangeArrowheads="1"/>
          </p:cNvPicPr>
          <p:nvPr/>
        </p:nvPicPr>
        <p:blipFill>
          <a:blip r:embed="rId3" cstate="print"/>
          <a:srcRect/>
          <a:stretch>
            <a:fillRect/>
          </a:stretch>
        </p:blipFill>
        <p:spPr bwMode="auto">
          <a:xfrm>
            <a:off x="3199209" y="1371600"/>
            <a:ext cx="3212306" cy="1104900"/>
          </a:xfrm>
          <a:prstGeom prst="rect">
            <a:avLst/>
          </a:prstGeom>
          <a:noFill/>
          <a:ln w="9525">
            <a:noFill/>
            <a:miter lim="800000"/>
            <a:headEnd/>
            <a:tailEnd/>
          </a:ln>
        </p:spPr>
      </p:pic>
      <p:sp>
        <p:nvSpPr>
          <p:cNvPr id="2" name="Rectangle 1"/>
          <p:cNvSpPr/>
          <p:nvPr/>
        </p:nvSpPr>
        <p:spPr>
          <a:xfrm>
            <a:off x="6411515" y="5615766"/>
            <a:ext cx="2066925" cy="707886"/>
          </a:xfrm>
          <a:prstGeom prst="rect">
            <a:avLst/>
          </a:prstGeom>
        </p:spPr>
        <p:txBody>
          <a:bodyPr wrap="square">
            <a:spAutoFit/>
          </a:bodyPr>
          <a:lstStyle/>
          <a:p>
            <a:pPr algn="l"/>
            <a:r>
              <a:rPr lang="en-US" sz="2000" b="1" dirty="0">
                <a:latin typeface="Arial" pitchFamily="34" charset="0"/>
                <a:cs typeface="Arial" pitchFamily="34" charset="0"/>
              </a:rPr>
              <a:t>Barbara Palmer</a:t>
            </a:r>
          </a:p>
          <a:p>
            <a:pPr algn="l"/>
            <a:r>
              <a:rPr lang="en-US" sz="2000" b="1" dirty="0" err="1">
                <a:latin typeface="Arial" pitchFamily="34" charset="0"/>
                <a:cs typeface="Arial" pitchFamily="34" charset="0"/>
              </a:rPr>
              <a:t>Directora</a:t>
            </a:r>
            <a:endParaRPr lang="en-US" sz="2000" b="1" dirty="0">
              <a:latin typeface="Arial" pitchFamily="34" charset="0"/>
              <a:cs typeface="Arial" pitchFamily="34" charset="0"/>
            </a:endParaRPr>
          </a:p>
        </p:txBody>
      </p:sp>
      <p:sp>
        <p:nvSpPr>
          <p:cNvPr id="4" name="Rectangle 3"/>
          <p:cNvSpPr/>
          <p:nvPr/>
        </p:nvSpPr>
        <p:spPr>
          <a:xfrm>
            <a:off x="381000" y="5579983"/>
            <a:ext cx="1828800" cy="707886"/>
          </a:xfrm>
          <a:prstGeom prst="rect">
            <a:avLst/>
          </a:prstGeom>
        </p:spPr>
        <p:txBody>
          <a:bodyPr wrap="square">
            <a:spAutoFit/>
          </a:bodyPr>
          <a:lstStyle/>
          <a:p>
            <a:pPr algn="l"/>
            <a:r>
              <a:rPr lang="en-US" sz="2000" b="1" dirty="0">
                <a:latin typeface="Arial" pitchFamily="34" charset="0"/>
                <a:cs typeface="Arial" pitchFamily="34" charset="0"/>
              </a:rPr>
              <a:t>Rick Scott</a:t>
            </a:r>
          </a:p>
          <a:p>
            <a:pPr algn="l"/>
            <a:r>
              <a:rPr lang="en-US" sz="2000" b="1" dirty="0" err="1">
                <a:latin typeface="Arial" pitchFamily="34" charset="0"/>
                <a:cs typeface="Arial" pitchFamily="34" charset="0"/>
              </a:rPr>
              <a:t>Gobernador</a:t>
            </a:r>
            <a:endParaRPr lang="en-US" sz="2000" b="1" dirty="0">
              <a:latin typeface="Arial" pitchFamily="34" charset="0"/>
              <a:cs typeface="Arial" pitchFamily="34"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8842" y="4132184"/>
            <a:ext cx="2906315" cy="1447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over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163834" y="2438400"/>
            <a:ext cx="8751566" cy="3962399"/>
          </a:xfrm>
          <a:prstGeom prst="rect">
            <a:avLst/>
          </a:prstGeom>
          <a:ln w="9525" cap="flat" cmpd="sng" algn="ctr">
            <a:solidFill>
              <a:schemeClr val="accent6">
                <a:shade val="95000"/>
                <a:satMod val="105000"/>
              </a:schemeClr>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lvl1pPr marL="0" indent="0" algn="ctr" rtl="0" eaLnBrk="0" fontAlgn="base" hangingPunct="0">
              <a:spcBef>
                <a:spcPct val="25000"/>
              </a:spcBef>
              <a:spcAft>
                <a:spcPct val="25000"/>
              </a:spcAft>
              <a:buClr>
                <a:srgbClr val="6B8ED1"/>
              </a:buClr>
              <a:buSzPct val="110000"/>
              <a:buNone/>
              <a:defRPr sz="1600">
                <a:solidFill>
                  <a:schemeClr val="dk1"/>
                </a:solidFill>
                <a:latin typeface="+mn-lt"/>
                <a:ea typeface="+mn-ea"/>
                <a:cs typeface="+mn-cs"/>
              </a:defRPr>
            </a:lvl1pPr>
            <a:lvl2pPr marL="457200" indent="0" algn="ctr" rtl="0" eaLnBrk="0" fontAlgn="base" hangingPunct="0">
              <a:spcBef>
                <a:spcPct val="25000"/>
              </a:spcBef>
              <a:spcAft>
                <a:spcPct val="25000"/>
              </a:spcAft>
              <a:buClr>
                <a:srgbClr val="6B8ED1"/>
              </a:buClr>
              <a:buSzPct val="110000"/>
              <a:buFont typeface="Webdings" pitchFamily="18" charset="2"/>
              <a:buNone/>
              <a:defRPr sz="1400">
                <a:solidFill>
                  <a:schemeClr val="dk1"/>
                </a:solidFill>
                <a:latin typeface="+mn-lt"/>
                <a:ea typeface="+mn-ea"/>
                <a:cs typeface="+mn-cs"/>
              </a:defRPr>
            </a:lvl2pPr>
            <a:lvl3pPr marL="914400" indent="0" algn="ctr" rtl="0" eaLnBrk="0" fontAlgn="base" hangingPunct="0">
              <a:spcBef>
                <a:spcPct val="25000"/>
              </a:spcBef>
              <a:spcAft>
                <a:spcPct val="25000"/>
              </a:spcAft>
              <a:buClr>
                <a:srgbClr val="6B8ED1"/>
              </a:buClr>
              <a:buSzPct val="75000"/>
              <a:buFont typeface="Wingdings" pitchFamily="2" charset="2"/>
              <a:buNone/>
              <a:defRPr sz="1200">
                <a:solidFill>
                  <a:schemeClr val="dk1"/>
                </a:solidFill>
                <a:latin typeface="+mn-lt"/>
                <a:ea typeface="+mn-ea"/>
                <a:cs typeface="+mn-cs"/>
              </a:defRPr>
            </a:lvl3pPr>
            <a:lvl4pPr marL="1371600" indent="0" algn="ctr" rtl="0" eaLnBrk="0" fontAlgn="base" hangingPunct="0">
              <a:spcBef>
                <a:spcPct val="20000"/>
              </a:spcBef>
              <a:spcAft>
                <a:spcPct val="0"/>
              </a:spcAft>
              <a:buNone/>
              <a:defRPr sz="2000">
                <a:solidFill>
                  <a:schemeClr val="dk1"/>
                </a:solidFill>
                <a:latin typeface="+mn-lt"/>
                <a:ea typeface="+mn-ea"/>
                <a:cs typeface="+mn-cs"/>
              </a:defRPr>
            </a:lvl4pPr>
            <a:lvl5pPr marL="1828800" indent="0" algn="ctr" rtl="0" eaLnBrk="0" fontAlgn="base" hangingPunct="0">
              <a:spcBef>
                <a:spcPct val="20000"/>
              </a:spcBef>
              <a:spcAft>
                <a:spcPct val="0"/>
              </a:spcAft>
              <a:buNone/>
              <a:defRPr sz="2000">
                <a:solidFill>
                  <a:schemeClr val="dk1"/>
                </a:solidFill>
                <a:latin typeface="+mn-lt"/>
                <a:ea typeface="+mn-ea"/>
                <a:cs typeface="+mn-cs"/>
              </a:defRPr>
            </a:lvl5pPr>
            <a:lvl6pPr marL="2286000" indent="0" algn="ctr" rtl="0" eaLnBrk="0" fontAlgn="base" hangingPunct="0">
              <a:spcBef>
                <a:spcPct val="20000"/>
              </a:spcBef>
              <a:spcAft>
                <a:spcPct val="0"/>
              </a:spcAft>
              <a:buNone/>
              <a:defRPr sz="2000">
                <a:solidFill>
                  <a:schemeClr val="dk1"/>
                </a:solidFill>
                <a:latin typeface="+mn-lt"/>
                <a:ea typeface="+mn-ea"/>
                <a:cs typeface="+mn-cs"/>
              </a:defRPr>
            </a:lvl6pPr>
            <a:lvl7pPr marL="2743200" indent="0" algn="ctr" rtl="0" eaLnBrk="0" fontAlgn="base" hangingPunct="0">
              <a:spcBef>
                <a:spcPct val="20000"/>
              </a:spcBef>
              <a:spcAft>
                <a:spcPct val="0"/>
              </a:spcAft>
              <a:buNone/>
              <a:defRPr sz="2000">
                <a:solidFill>
                  <a:schemeClr val="dk1"/>
                </a:solidFill>
                <a:latin typeface="+mn-lt"/>
                <a:ea typeface="+mn-ea"/>
                <a:cs typeface="+mn-cs"/>
              </a:defRPr>
            </a:lvl7pPr>
            <a:lvl8pPr marL="3200400" indent="0" algn="ctr" rtl="0" eaLnBrk="0" fontAlgn="base" hangingPunct="0">
              <a:spcBef>
                <a:spcPct val="20000"/>
              </a:spcBef>
              <a:spcAft>
                <a:spcPct val="0"/>
              </a:spcAft>
              <a:buNone/>
              <a:defRPr sz="2000">
                <a:solidFill>
                  <a:schemeClr val="dk1"/>
                </a:solidFill>
                <a:latin typeface="+mn-lt"/>
                <a:ea typeface="+mn-ea"/>
                <a:cs typeface="+mn-cs"/>
              </a:defRPr>
            </a:lvl8pPr>
            <a:lvl9pPr marL="3657600" indent="0" algn="ctr" rtl="0" eaLnBrk="0" fontAlgn="base" hangingPunct="0">
              <a:spcBef>
                <a:spcPct val="20000"/>
              </a:spcBef>
              <a:spcAft>
                <a:spcPct val="0"/>
              </a:spcAft>
              <a:buNone/>
              <a:defRPr sz="2000">
                <a:solidFill>
                  <a:schemeClr val="dk1"/>
                </a:solidFill>
                <a:latin typeface="+mn-lt"/>
                <a:ea typeface="+mn-ea"/>
                <a:cs typeface="+mn-cs"/>
              </a:defRPr>
            </a:lvl9pPr>
          </a:lstStyle>
          <a:p>
            <a:pPr marL="342900" indent="-342900" algn="l">
              <a:buClr>
                <a:schemeClr val="accent6">
                  <a:lumMod val="75000"/>
                </a:schemeClr>
              </a:buClr>
              <a:buFont typeface="Wingdings" panose="05000000000000000000" pitchFamily="2" charset="2"/>
              <a:buChar char="§"/>
            </a:pPr>
            <a:r>
              <a:rPr lang="es-ES" sz="2000" dirty="0"/>
              <a:t>Entreviste agencias y empleados y decida a quien va a contratar para rendir sus servicios</a:t>
            </a:r>
          </a:p>
          <a:p>
            <a:pPr marL="342900" indent="-342900" algn="l">
              <a:buClr>
                <a:schemeClr val="accent6">
                  <a:lumMod val="75000"/>
                </a:schemeClr>
              </a:buClr>
              <a:buFont typeface="Wingdings" panose="05000000000000000000" pitchFamily="2" charset="2"/>
              <a:buChar char="§"/>
            </a:pPr>
            <a:r>
              <a:rPr lang="es-ES" sz="2000" dirty="0"/>
              <a:t>Inicie el proceso de investigación de antecedentes (</a:t>
            </a:r>
            <a:r>
              <a:rPr lang="es-ES" sz="2000" dirty="0">
                <a:latin typeface="arial" panose="020B0604020202020204" pitchFamily="34" charset="0"/>
              </a:rPr>
              <a:t>huellas Nivel 2) con el </a:t>
            </a:r>
            <a:r>
              <a:rPr lang="es-ES" sz="2000" dirty="0" err="1">
                <a:latin typeface="arial" panose="020B0604020202020204" pitchFamily="34" charset="0"/>
              </a:rPr>
              <a:t>Clearinghouse</a:t>
            </a:r>
            <a:r>
              <a:rPr lang="es-ES" sz="2000" dirty="0">
                <a:latin typeface="arial" panose="020B0604020202020204" pitchFamily="34" charset="0"/>
              </a:rPr>
              <a:t> de AHCA </a:t>
            </a:r>
            <a:r>
              <a:rPr lang="es-ES" sz="2000" dirty="0"/>
              <a:t>(siguiendo las instrucciones de APD)</a:t>
            </a:r>
            <a:endParaRPr lang="es-ES" sz="2000" dirty="0">
              <a:latin typeface="arial" panose="020B0604020202020204" pitchFamily="34" charset="0"/>
            </a:endParaRPr>
          </a:p>
          <a:p>
            <a:pPr marL="342900" lvl="0" indent="-342900" algn="l" eaLnBrk="1" hangingPunct="1">
              <a:spcBef>
                <a:spcPct val="0"/>
              </a:spcBef>
              <a:spcAft>
                <a:spcPct val="0"/>
              </a:spcAft>
              <a:buClr>
                <a:schemeClr val="accent6">
                  <a:lumMod val="75000"/>
                </a:schemeClr>
              </a:buClr>
              <a:buSzTx/>
              <a:buFont typeface="Wingdings" panose="05000000000000000000" pitchFamily="2" charset="2"/>
              <a:buChar char="§"/>
            </a:pPr>
            <a:r>
              <a:rPr lang="es-ES" sz="2000" dirty="0"/>
              <a:t>Documentos de Empleado o Agencia:</a:t>
            </a:r>
          </a:p>
          <a:p>
            <a:pPr marL="800100" lvl="1" indent="-342900" algn="l" eaLnBrk="1" hangingPunct="1">
              <a:spcBef>
                <a:spcPct val="0"/>
              </a:spcBef>
              <a:spcAft>
                <a:spcPct val="0"/>
              </a:spcAft>
              <a:buClr>
                <a:schemeClr val="accent6">
                  <a:lumMod val="75000"/>
                </a:schemeClr>
              </a:buClr>
              <a:buSzTx/>
              <a:buFont typeface="Wingdings" panose="05000000000000000000" pitchFamily="2" charset="2"/>
              <a:buChar char="§"/>
            </a:pPr>
            <a:r>
              <a:rPr lang="es-ES" sz="1800" dirty="0"/>
              <a:t>Empleados - W-4, I-9, carta de autorización de antecedentes, </a:t>
            </a:r>
            <a:r>
              <a:rPr lang="es-ES" sz="1800" dirty="0" err="1"/>
              <a:t>notarizar</a:t>
            </a:r>
            <a:r>
              <a:rPr lang="es-ES" sz="1800" dirty="0"/>
              <a:t> la declaración jurada de buen carácter moral, y llenar el formulario de depósito directo, y cheque anulado</a:t>
            </a:r>
          </a:p>
          <a:p>
            <a:pPr marL="800100" lvl="1" indent="-342900" algn="l" eaLnBrk="1" hangingPunct="1">
              <a:spcBef>
                <a:spcPct val="0"/>
              </a:spcBef>
              <a:spcAft>
                <a:spcPct val="0"/>
              </a:spcAft>
              <a:buClr>
                <a:schemeClr val="accent6">
                  <a:lumMod val="75000"/>
                </a:schemeClr>
              </a:buClr>
              <a:buSzTx/>
              <a:buFont typeface="Wingdings" panose="05000000000000000000" pitchFamily="2" charset="2"/>
              <a:buChar char="§"/>
            </a:pPr>
            <a:r>
              <a:rPr lang="es-ES" sz="1800" dirty="0"/>
              <a:t>Agencias - formulario de Vendedor, W-9, formulario de depósito directo, y cheque anulado </a:t>
            </a:r>
            <a:fld id="{C09B903B-4E4C-4C7C-B3A2-897FCBC8A360}" type="slidenum">
              <a:rPr lang="en-US" altLang="en-US" sz="1200" smtClean="0">
                <a:solidFill>
                  <a:srgbClr val="6699FF"/>
                </a:solidFill>
                <a:latin typeface="Arial" panose="020B0604020202020204" pitchFamily="34" charset="0"/>
              </a:rPr>
              <a:pPr marL="800100" lvl="1" indent="-342900" algn="l" eaLnBrk="1" hangingPunct="1">
                <a:spcBef>
                  <a:spcPct val="0"/>
                </a:spcBef>
                <a:spcAft>
                  <a:spcPct val="0"/>
                </a:spcAft>
                <a:buClr>
                  <a:schemeClr val="accent6">
                    <a:lumMod val="75000"/>
                  </a:schemeClr>
                </a:buClr>
                <a:buSzTx/>
                <a:buFont typeface="Wingdings" panose="05000000000000000000" pitchFamily="2" charset="2"/>
                <a:buChar char="§"/>
              </a:pPr>
              <a:t>10</a:t>
            </a:fld>
            <a:endParaRPr lang="en-US" altLang="en-US" sz="1200" dirty="0">
              <a:solidFill>
                <a:srgbClr val="6699FF"/>
              </a:solidFill>
              <a:latin typeface="Arial" panose="020B0604020202020204" pitchFamily="34" charset="0"/>
            </a:endParaRPr>
          </a:p>
          <a:p>
            <a:pPr algn="l">
              <a:buClr>
                <a:schemeClr val="accent6">
                  <a:lumMod val="75000"/>
                </a:schemeClr>
              </a:buClr>
            </a:pPr>
            <a:endParaRPr lang="es-ES" sz="2400" dirty="0"/>
          </a:p>
        </p:txBody>
      </p:sp>
      <p:sp>
        <p:nvSpPr>
          <p:cNvPr id="7" name="Pentagon 6"/>
          <p:cNvSpPr/>
          <p:nvPr/>
        </p:nvSpPr>
        <p:spPr bwMode="auto">
          <a:xfrm>
            <a:off x="163834" y="992937"/>
            <a:ext cx="5791200" cy="1228419"/>
          </a:xfrm>
          <a:prstGeom prst="homePlate">
            <a:avLst/>
          </a:prstGeom>
          <a:solidFill>
            <a:schemeClr val="accent2">
              <a:lumMod val="60000"/>
              <a:lumOff val="40000"/>
              <a:alpha val="74000"/>
            </a:schemeClr>
          </a:solidFill>
          <a:ln w="31750" cap="flat" cmpd="sng" algn="ctr">
            <a:solidFill>
              <a:srgbClr val="00308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s-ES" sz="2800" dirty="0">
              <a:latin typeface="Arial" panose="020B0604020202020204" pitchFamily="34" charset="0"/>
              <a:cs typeface="Arial" panose="020B0604020202020204" pitchFamily="34" charset="0"/>
            </a:endParaRPr>
          </a:p>
          <a:p>
            <a:r>
              <a:rPr lang="es-ES" sz="2800" dirty="0">
                <a:latin typeface="Arial" panose="020B0604020202020204" pitchFamily="34" charset="0"/>
                <a:cs typeface="Arial" panose="020B0604020202020204" pitchFamily="34" charset="0"/>
              </a:rPr>
              <a:t>Pasos para inscribirse en el </a:t>
            </a:r>
          </a:p>
          <a:p>
            <a:r>
              <a:rPr lang="es-ES" sz="2800" dirty="0">
                <a:latin typeface="Arial" panose="020B0604020202020204" pitchFamily="34" charset="0"/>
                <a:cs typeface="Arial" panose="020B0604020202020204" pitchFamily="34" charset="0"/>
              </a:rPr>
              <a:t>Programa de CDC+ (cont.)</a:t>
            </a:r>
          </a:p>
          <a:p>
            <a:endParaRPr lang="es-ES" sz="2800" dirty="0">
              <a:latin typeface="arial" panose="020B0604020202020204" pitchFamily="34" charset="0"/>
            </a:endParaRPr>
          </a:p>
        </p:txBody>
      </p:sp>
    </p:spTree>
    <p:extLst>
      <p:ext uri="{BB962C8B-B14F-4D97-AF65-F5344CB8AC3E}">
        <p14:creationId xmlns:p14="http://schemas.microsoft.com/office/powerpoint/2010/main" val="2621314713"/>
      </p:ext>
    </p:extLst>
  </p:cSld>
  <p:clrMapOvr>
    <a:masterClrMapping/>
  </p:clrMapOvr>
  <p:transition>
    <p:cover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ocks say BUDGET.JPG"/>
          <p:cNvPicPr>
            <a:picLocks noChangeAspect="1"/>
          </p:cNvPicPr>
          <p:nvPr/>
        </p:nvPicPr>
        <p:blipFill>
          <a:blip r:embed="rId3" cstate="print"/>
          <a:stretch>
            <a:fillRect/>
          </a:stretch>
        </p:blipFill>
        <p:spPr>
          <a:xfrm>
            <a:off x="457200" y="4191000"/>
            <a:ext cx="3048000" cy="2119884"/>
          </a:xfrm>
          <a:prstGeom prst="rect">
            <a:avLst/>
          </a:prstGeom>
        </p:spPr>
      </p:pic>
      <p:sp>
        <p:nvSpPr>
          <p:cNvPr id="2" name="Title 1"/>
          <p:cNvSpPr>
            <a:spLocks noGrp="1"/>
          </p:cNvSpPr>
          <p:nvPr>
            <p:ph type="title"/>
          </p:nvPr>
        </p:nvSpPr>
        <p:spPr>
          <a:xfrm>
            <a:off x="973667" y="1261533"/>
            <a:ext cx="8153400" cy="914400"/>
          </a:xfrm>
        </p:spPr>
        <p:txBody>
          <a:bodyPr/>
          <a:lstStyle/>
          <a:p>
            <a:r>
              <a:rPr lang="es-ES" sz="4000" dirty="0">
                <a:latin typeface="arial" panose="020B0604020202020204" pitchFamily="34" charset="0"/>
              </a:rPr>
              <a:t>Presupuesto Mensual del </a:t>
            </a:r>
            <a:r>
              <a:rPr lang="en-US" sz="4000" dirty="0">
                <a:latin typeface="Arial" charset="0"/>
                <a:cs typeface="Arial" charset="0"/>
              </a:rPr>
              <a:t>CDC+ </a:t>
            </a:r>
            <a:endParaRPr lang="en-US" sz="4000" dirty="0"/>
          </a:p>
        </p:txBody>
      </p:sp>
      <p:sp>
        <p:nvSpPr>
          <p:cNvPr id="3" name="Content Placeholder 2"/>
          <p:cNvSpPr>
            <a:spLocks noGrp="1"/>
          </p:cNvSpPr>
          <p:nvPr>
            <p:ph idx="1"/>
          </p:nvPr>
        </p:nvSpPr>
        <p:spPr>
          <a:xfrm>
            <a:off x="3505200" y="2509262"/>
            <a:ext cx="5621867" cy="3581400"/>
          </a:xfrm>
        </p:spPr>
        <p:txBody>
          <a:bodyPr/>
          <a:lstStyle/>
          <a:p>
            <a:pPr lvl="0"/>
            <a:r>
              <a:rPr lang="es-ES" sz="2400" dirty="0">
                <a:latin typeface="arial" panose="020B0604020202020204" pitchFamily="34" charset="0"/>
              </a:rPr>
              <a:t>Plan de Costo del </a:t>
            </a:r>
            <a:r>
              <a:rPr lang="es-ES" sz="2400" dirty="0" err="1">
                <a:latin typeface="arial" panose="020B0604020202020204" pitchFamily="34" charset="0"/>
              </a:rPr>
              <a:t>iBudget</a:t>
            </a:r>
            <a:r>
              <a:rPr lang="es-ES" sz="2400" dirty="0">
                <a:latin typeface="arial" panose="020B0604020202020204" pitchFamily="34" charset="0"/>
              </a:rPr>
              <a:t> </a:t>
            </a:r>
            <a:r>
              <a:rPr lang="es-ES" sz="2400" dirty="0" err="1">
                <a:latin typeface="arial" panose="020B0604020202020204" pitchFamily="34" charset="0"/>
              </a:rPr>
              <a:t>Waiver</a:t>
            </a:r>
            <a:r>
              <a:rPr lang="es-ES" sz="2400" dirty="0">
                <a:latin typeface="arial" panose="020B0604020202020204" pitchFamily="34" charset="0"/>
              </a:rPr>
              <a:t> </a:t>
            </a:r>
            <a:br>
              <a:rPr lang="es-ES" sz="2400" dirty="0">
                <a:latin typeface="arial" panose="020B0604020202020204" pitchFamily="34" charset="0"/>
              </a:rPr>
            </a:br>
            <a:r>
              <a:rPr lang="es-ES" sz="2400" dirty="0">
                <a:latin typeface="arial" panose="020B0604020202020204" pitchFamily="34" charset="0"/>
              </a:rPr>
              <a:t>aprobado se divide por el número de meses autorizados</a:t>
            </a:r>
          </a:p>
          <a:p>
            <a:pPr lvl="0"/>
            <a:r>
              <a:rPr lang="es-ES" sz="2400" dirty="0">
                <a:latin typeface="arial" panose="020B0604020202020204" pitchFamily="34" charset="0"/>
              </a:rPr>
              <a:t>Resta la tasa de descuento aplicada 8% y la tasa administrativa aplicada 4%=Presupuesto Mensual Flexible CDC+</a:t>
            </a:r>
          </a:p>
        </p:txBody>
      </p:sp>
      <p:sp>
        <p:nvSpPr>
          <p:cNvPr id="4" name="Text Placeholder 3"/>
          <p:cNvSpPr>
            <a:spLocks noGrp="1"/>
          </p:cNvSpPr>
          <p:nvPr>
            <p:ph type="body" sz="half" idx="2"/>
          </p:nvPr>
        </p:nvSpPr>
        <p:spPr>
          <a:xfrm>
            <a:off x="457200" y="2209800"/>
            <a:ext cx="3008313" cy="3916363"/>
          </a:xfrm>
        </p:spPr>
        <p:txBody>
          <a:bodyPr/>
          <a:lstStyle/>
          <a:p>
            <a:endParaRPr lang="en-US" dirty="0"/>
          </a:p>
        </p:txBody>
      </p:sp>
      <p:pic>
        <p:nvPicPr>
          <p:cNvPr id="5" name="Picture 4" descr="mom laughing kids.JPG"/>
          <p:cNvPicPr>
            <a:picLocks noChangeAspect="1"/>
          </p:cNvPicPr>
          <p:nvPr/>
        </p:nvPicPr>
        <p:blipFill>
          <a:blip r:embed="rId4" cstate="print"/>
          <a:stretch>
            <a:fillRect/>
          </a:stretch>
        </p:blipFill>
        <p:spPr>
          <a:xfrm>
            <a:off x="457200" y="2209800"/>
            <a:ext cx="3048000" cy="2026920"/>
          </a:xfrm>
          <a:prstGeom prst="rect">
            <a:avLst/>
          </a:prstGeom>
        </p:spPr>
      </p:pic>
      <p:pic>
        <p:nvPicPr>
          <p:cNvPr id="7" name="Picture 6"/>
          <p:cNvPicPr>
            <a:picLocks noChangeAspect="1"/>
          </p:cNvPicPr>
          <p:nvPr/>
        </p:nvPicPr>
        <p:blipFill>
          <a:blip r:embed="rId5"/>
          <a:stretch>
            <a:fillRect/>
          </a:stretch>
        </p:blipFill>
        <p:spPr>
          <a:xfrm>
            <a:off x="8507342" y="6364207"/>
            <a:ext cx="402371" cy="377985"/>
          </a:xfrm>
          <a:prstGeom prst="rect">
            <a:avLst/>
          </a:prstGeom>
        </p:spPr>
      </p:pic>
    </p:spTree>
  </p:cSld>
  <p:clrMapOvr>
    <a:masterClrMapping/>
  </p:clrMapOvr>
  <p:transition>
    <p:cover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ocks say BUDGET.JPG"/>
          <p:cNvPicPr>
            <a:picLocks noChangeAspect="1"/>
          </p:cNvPicPr>
          <p:nvPr/>
        </p:nvPicPr>
        <p:blipFill>
          <a:blip r:embed="rId3" cstate="print">
            <a:duotone>
              <a:schemeClr val="accent6">
                <a:shade val="45000"/>
                <a:satMod val="135000"/>
              </a:schemeClr>
              <a:prstClr val="white"/>
            </a:duotone>
            <a:lum contrast="43000"/>
          </a:blip>
          <a:stretch>
            <a:fillRect/>
          </a:stretch>
        </p:blipFill>
        <p:spPr>
          <a:xfrm>
            <a:off x="3962400" y="3798099"/>
            <a:ext cx="2300955" cy="1641348"/>
          </a:xfrm>
          <a:prstGeom prst="rect">
            <a:avLst/>
          </a:prstGeom>
        </p:spPr>
      </p:pic>
      <p:sp>
        <p:nvSpPr>
          <p:cNvPr id="2" name="Title 1"/>
          <p:cNvSpPr>
            <a:spLocks noGrp="1"/>
          </p:cNvSpPr>
          <p:nvPr>
            <p:ph type="title"/>
          </p:nvPr>
        </p:nvSpPr>
        <p:spPr>
          <a:xfrm>
            <a:off x="838200" y="1478153"/>
            <a:ext cx="8305800" cy="807846"/>
          </a:xfrm>
        </p:spPr>
        <p:txBody>
          <a:bodyPr/>
          <a:lstStyle/>
          <a:p>
            <a:pPr algn="ctr"/>
            <a:r>
              <a:rPr lang="es-ES" sz="3600" dirty="0">
                <a:latin typeface="arial" panose="020B0604020202020204" pitchFamily="34" charset="0"/>
              </a:rPr>
              <a:t>Elementos para el (</a:t>
            </a:r>
            <a:r>
              <a:rPr lang="es-ES" sz="3600" dirty="0" err="1">
                <a:latin typeface="arial" panose="020B0604020202020204" pitchFamily="34" charset="0"/>
              </a:rPr>
              <a:t>Purchasing</a:t>
            </a:r>
            <a:r>
              <a:rPr lang="es-ES" sz="3600" dirty="0">
                <a:latin typeface="arial" panose="020B0604020202020204" pitchFamily="34" charset="0"/>
              </a:rPr>
              <a:t> Plan) o el Plan de Compras de CDC + </a:t>
            </a:r>
            <a:endParaRPr lang="es-ES" sz="3600" dirty="0">
              <a:effectLst/>
              <a:latin typeface="arial" panose="020B0604020202020204" pitchFamily="34" charset="0"/>
            </a:endParaRPr>
          </a:p>
        </p:txBody>
      </p:sp>
      <p:sp>
        <p:nvSpPr>
          <p:cNvPr id="3" name="Content Placeholder 2"/>
          <p:cNvSpPr>
            <a:spLocks noGrp="1"/>
          </p:cNvSpPr>
          <p:nvPr>
            <p:ph idx="1"/>
          </p:nvPr>
        </p:nvSpPr>
        <p:spPr>
          <a:xfrm>
            <a:off x="572036" y="2790452"/>
            <a:ext cx="3810000" cy="990599"/>
          </a:xfrm>
        </p:spPr>
        <p:txBody>
          <a:bodyPr/>
          <a:lstStyle/>
          <a:p>
            <a:r>
              <a:rPr lang="en-US" sz="2400" b="1" dirty="0">
                <a:latin typeface="Arial" pitchFamily="34" charset="0"/>
                <a:cs typeface="Arial" pitchFamily="34" charset="0"/>
              </a:rPr>
              <a:t> </a:t>
            </a:r>
            <a:r>
              <a:rPr lang="es-ES" sz="2400" b="1" dirty="0">
                <a:latin typeface="arial" panose="020B0604020202020204" pitchFamily="34" charset="0"/>
              </a:rPr>
              <a:t>Plan de Apoyo </a:t>
            </a:r>
            <a:r>
              <a:rPr lang="es-ES" sz="2400" dirty="0">
                <a:latin typeface="arial" panose="020B0604020202020204" pitchFamily="34" charset="0"/>
              </a:rPr>
              <a:t>(Support Plan)</a:t>
            </a:r>
          </a:p>
          <a:p>
            <a:pPr>
              <a:buNone/>
            </a:pPr>
            <a:r>
              <a:rPr lang="en-US" sz="2400" b="1" dirty="0">
                <a:latin typeface="Arial" pitchFamily="34" charset="0"/>
                <a:cs typeface="Arial" pitchFamily="34" charset="0"/>
              </a:rPr>
              <a:t>		</a:t>
            </a:r>
            <a:endParaRPr lang="en-US" sz="2000" dirty="0">
              <a:latin typeface="Arial" pitchFamily="34" charset="0"/>
              <a:cs typeface="Arial" pitchFamily="34" charset="0"/>
            </a:endParaRPr>
          </a:p>
          <a:p>
            <a:pPr>
              <a:buNone/>
            </a:pPr>
            <a:endParaRPr lang="en-US" sz="2000" dirty="0">
              <a:latin typeface="Arial" pitchFamily="34" charset="0"/>
              <a:cs typeface="Arial" pitchFamily="34" charset="0"/>
            </a:endParaRPr>
          </a:p>
          <a:p>
            <a:pPr>
              <a:buNone/>
            </a:pPr>
            <a:r>
              <a:rPr lang="en-US" sz="2400" b="1" dirty="0">
                <a:latin typeface="Arial" pitchFamily="34" charset="0"/>
                <a:cs typeface="Arial" pitchFamily="34" charset="0"/>
              </a:rPr>
              <a:t>   			</a:t>
            </a:r>
          </a:p>
        </p:txBody>
      </p:sp>
      <p:sp>
        <p:nvSpPr>
          <p:cNvPr id="4" name="Right Arrow 3"/>
          <p:cNvSpPr/>
          <p:nvPr/>
        </p:nvSpPr>
        <p:spPr bwMode="auto">
          <a:xfrm rot="16200000">
            <a:off x="3581400" y="2895600"/>
            <a:ext cx="990600" cy="228600"/>
          </a:xfrm>
          <a:prstGeom prst="rightArrow">
            <a:avLst/>
          </a:prstGeom>
          <a:solidFill>
            <a:srgbClr val="99CCFF">
              <a:alpha val="50000"/>
            </a:srgbClr>
          </a:solidFill>
          <a:ln w="31750" cap="flat" cmpd="sng" algn="ctr">
            <a:solidFill>
              <a:srgbClr val="003082"/>
            </a:solidFill>
            <a:prstDash val="solid"/>
            <a:round/>
            <a:headEnd type="none" w="med" len="med"/>
            <a:tailEnd type="none" w="med" len="med"/>
          </a:ln>
          <a:effectLst/>
          <a:scene3d>
            <a:camera prst="orthographicFront">
              <a:rot lat="0" lon="0" rev="16200000"/>
            </a:camera>
            <a:lightRig rig="threePt" dir="t"/>
          </a:scene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Times New Roman" pitchFamily="18" charset="0"/>
            </a:endParaRPr>
          </a:p>
        </p:txBody>
      </p:sp>
      <p:sp>
        <p:nvSpPr>
          <p:cNvPr id="5" name="Right Arrow 4"/>
          <p:cNvSpPr/>
          <p:nvPr/>
        </p:nvSpPr>
        <p:spPr bwMode="auto">
          <a:xfrm>
            <a:off x="4610100" y="3798099"/>
            <a:ext cx="990600" cy="228600"/>
          </a:xfrm>
          <a:prstGeom prst="rightArrow">
            <a:avLst/>
          </a:prstGeom>
          <a:solidFill>
            <a:srgbClr val="99CCFF">
              <a:alpha val="50000"/>
            </a:srgbClr>
          </a:solidFill>
          <a:ln w="31750" cap="flat" cmpd="sng" algn="ctr">
            <a:solidFill>
              <a:srgbClr val="003082"/>
            </a:solidFill>
            <a:prstDash val="solid"/>
            <a:round/>
            <a:headEnd type="none" w="med" len="med"/>
            <a:tailEnd type="none" w="med" len="med"/>
          </a:ln>
          <a:effectLst/>
          <a:scene3d>
            <a:camera prst="orthographicFront">
              <a:rot lat="0" lon="0" rev="16200000"/>
            </a:camera>
            <a:lightRig rig="threePt" dir="t"/>
          </a:scene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Times New Roman" pitchFamily="18" charset="0"/>
            </a:endParaRPr>
          </a:p>
        </p:txBody>
      </p:sp>
      <p:sp>
        <p:nvSpPr>
          <p:cNvPr id="8" name="Rectangle 7"/>
          <p:cNvSpPr/>
          <p:nvPr/>
        </p:nvSpPr>
        <p:spPr>
          <a:xfrm>
            <a:off x="3499977" y="5771106"/>
            <a:ext cx="3185445" cy="830997"/>
          </a:xfrm>
          <a:prstGeom prst="rect">
            <a:avLst/>
          </a:prstGeom>
        </p:spPr>
        <p:txBody>
          <a:bodyPr wrap="square">
            <a:spAutoFit/>
          </a:bodyPr>
          <a:lstStyle/>
          <a:p>
            <a:r>
              <a:rPr lang="en-US" sz="2400" b="1" kern="0" dirty="0">
                <a:solidFill>
                  <a:srgbClr val="000000"/>
                </a:solidFill>
                <a:latin typeface="Arial" pitchFamily="34" charset="0"/>
                <a:cs typeface="Arial" pitchFamily="34" charset="0"/>
              </a:rPr>
              <a:t>Plan de </a:t>
            </a:r>
            <a:r>
              <a:rPr lang="en-US" sz="2400" b="1" kern="0" dirty="0" err="1">
                <a:solidFill>
                  <a:srgbClr val="000000"/>
                </a:solidFill>
                <a:latin typeface="Arial" pitchFamily="34" charset="0"/>
                <a:cs typeface="Arial" pitchFamily="34" charset="0"/>
              </a:rPr>
              <a:t>compras</a:t>
            </a:r>
            <a:endParaRPr lang="en-US" sz="2400" b="1" kern="0" dirty="0">
              <a:solidFill>
                <a:srgbClr val="000000"/>
              </a:solidFill>
              <a:latin typeface="Arial" pitchFamily="34" charset="0"/>
              <a:cs typeface="Arial" pitchFamily="34" charset="0"/>
            </a:endParaRPr>
          </a:p>
          <a:p>
            <a:r>
              <a:rPr lang="en-US" sz="2400" kern="0" dirty="0">
                <a:solidFill>
                  <a:srgbClr val="000000"/>
                </a:solidFill>
                <a:latin typeface="Arial" pitchFamily="34" charset="0"/>
                <a:cs typeface="Arial" pitchFamily="34" charset="0"/>
              </a:rPr>
              <a:t>(Purchasing Plan)</a:t>
            </a:r>
            <a:endParaRPr lang="en-US" dirty="0"/>
          </a:p>
        </p:txBody>
      </p:sp>
      <p:sp>
        <p:nvSpPr>
          <p:cNvPr id="7" name="Right Arrow 6"/>
          <p:cNvSpPr/>
          <p:nvPr/>
        </p:nvSpPr>
        <p:spPr bwMode="auto">
          <a:xfrm>
            <a:off x="4559300" y="5189355"/>
            <a:ext cx="1066800" cy="228600"/>
          </a:xfrm>
          <a:prstGeom prst="rightArrow">
            <a:avLst/>
          </a:prstGeom>
          <a:solidFill>
            <a:srgbClr val="99CCFF">
              <a:alpha val="50000"/>
            </a:srgbClr>
          </a:solidFill>
          <a:ln w="31750" cap="flat" cmpd="sng" algn="ctr">
            <a:solidFill>
              <a:srgbClr val="003082"/>
            </a:solidFill>
            <a:prstDash val="solid"/>
            <a:round/>
            <a:headEnd type="none" w="med" len="med"/>
            <a:tailEnd type="none" w="med" len="med"/>
          </a:ln>
          <a:effectLst/>
          <a:scene3d>
            <a:camera prst="orthographicFront">
              <a:rot lat="0" lon="0" rev="16200000"/>
            </a:camera>
            <a:lightRig rig="threePt" dir="t"/>
          </a:scene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Times New Roman" pitchFamily="18" charset="0"/>
            </a:endParaRPr>
          </a:p>
        </p:txBody>
      </p:sp>
      <p:sp>
        <p:nvSpPr>
          <p:cNvPr id="9" name="TextBox 8"/>
          <p:cNvSpPr txBox="1"/>
          <p:nvPr/>
        </p:nvSpPr>
        <p:spPr>
          <a:xfrm>
            <a:off x="4573071" y="2790452"/>
            <a:ext cx="4533901" cy="461665"/>
          </a:xfrm>
          <a:prstGeom prst="rect">
            <a:avLst/>
          </a:prstGeom>
          <a:noFill/>
        </p:spPr>
        <p:txBody>
          <a:bodyPr wrap="square" rtlCol="0">
            <a:spAutoFit/>
          </a:bodyPr>
          <a:lstStyle/>
          <a:p>
            <a:pPr marL="228600" lvl="0" indent="-228600" algn="l">
              <a:spcBef>
                <a:spcPct val="25000"/>
              </a:spcBef>
              <a:spcAft>
                <a:spcPct val="25000"/>
              </a:spcAft>
              <a:buClr>
                <a:srgbClr val="6B8ED1"/>
              </a:buClr>
              <a:buSzPct val="110000"/>
              <a:buFontTx/>
              <a:buChar char="•"/>
            </a:pPr>
            <a:r>
              <a:rPr lang="en-US" sz="2400" b="1" kern="0" dirty="0">
                <a:solidFill>
                  <a:srgbClr val="000000"/>
                </a:solidFill>
                <a:latin typeface="Arial" pitchFamily="34" charset="0"/>
                <a:cs typeface="Arial" pitchFamily="34" charset="0"/>
              </a:rPr>
              <a:t>Cost Plan </a:t>
            </a:r>
            <a:r>
              <a:rPr lang="en-US" sz="2400" kern="0" dirty="0">
                <a:solidFill>
                  <a:srgbClr val="000000"/>
                </a:solidFill>
                <a:latin typeface="Arial" pitchFamily="34" charset="0"/>
                <a:cs typeface="Arial" pitchFamily="34" charset="0"/>
              </a:rPr>
              <a:t>(</a:t>
            </a:r>
            <a:r>
              <a:rPr lang="en-US" sz="2400" kern="0" dirty="0" err="1">
                <a:solidFill>
                  <a:srgbClr val="000000"/>
                </a:solidFill>
                <a:latin typeface="Arial" pitchFamily="34" charset="0"/>
                <a:cs typeface="Arial" pitchFamily="34" charset="0"/>
              </a:rPr>
              <a:t>costo</a:t>
            </a:r>
            <a:r>
              <a:rPr lang="en-US" sz="2400" kern="0" dirty="0">
                <a:solidFill>
                  <a:srgbClr val="000000"/>
                </a:solidFill>
                <a:latin typeface="Arial" pitchFamily="34" charset="0"/>
                <a:cs typeface="Arial" pitchFamily="34" charset="0"/>
              </a:rPr>
              <a:t> de </a:t>
            </a:r>
            <a:r>
              <a:rPr lang="en-US" sz="2400" kern="0" dirty="0" err="1">
                <a:solidFill>
                  <a:srgbClr val="000000"/>
                </a:solidFill>
                <a:latin typeface="Arial" pitchFamily="34" charset="0"/>
                <a:cs typeface="Arial" pitchFamily="34" charset="0"/>
              </a:rPr>
              <a:t>servicios</a:t>
            </a:r>
            <a:r>
              <a:rPr lang="en-US" sz="2400" kern="0" dirty="0">
                <a:solidFill>
                  <a:srgbClr val="000000"/>
                </a:solidFill>
                <a:latin typeface="Arial" pitchFamily="34" charset="0"/>
                <a:cs typeface="Arial" pitchFamily="34" charset="0"/>
              </a:rPr>
              <a:t>)</a:t>
            </a:r>
          </a:p>
        </p:txBody>
      </p:sp>
      <p:pic>
        <p:nvPicPr>
          <p:cNvPr id="14" name="Picture 13"/>
          <p:cNvPicPr>
            <a:picLocks noChangeAspect="1"/>
          </p:cNvPicPr>
          <p:nvPr/>
        </p:nvPicPr>
        <p:blipFill>
          <a:blip r:embed="rId4"/>
          <a:stretch>
            <a:fillRect/>
          </a:stretch>
        </p:blipFill>
        <p:spPr>
          <a:xfrm>
            <a:off x="8458200" y="6218630"/>
            <a:ext cx="420583" cy="383473"/>
          </a:xfrm>
          <a:prstGeom prst="rect">
            <a:avLst/>
          </a:prstGeom>
        </p:spPr>
      </p:pic>
    </p:spTree>
  </p:cSld>
  <p:clrMapOvr>
    <a:masterClrMapping/>
  </p:clrMapOvr>
  <p:transition>
    <p:cover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p:cNvPicPr>
            <a:picLocks noChangeAspect="1" noChangeArrowheads="1"/>
          </p:cNvPicPr>
          <p:nvPr/>
        </p:nvPicPr>
        <p:blipFill>
          <a:blip r:embed="rId3" cstate="print"/>
          <a:srcRect/>
          <a:stretch>
            <a:fillRect/>
          </a:stretch>
        </p:blipFill>
        <p:spPr bwMode="auto">
          <a:xfrm>
            <a:off x="152400" y="2365404"/>
            <a:ext cx="8382000" cy="4492596"/>
          </a:xfrm>
          <a:prstGeom prst="rect">
            <a:avLst/>
          </a:prstGeom>
          <a:noFill/>
          <a:ln w="31750">
            <a:noFill/>
            <a:miter lim="800000"/>
            <a:headEnd/>
            <a:tailEnd/>
          </a:ln>
        </p:spPr>
      </p:pic>
      <p:sp>
        <p:nvSpPr>
          <p:cNvPr id="5" name="Title 4"/>
          <p:cNvSpPr>
            <a:spLocks noGrp="1"/>
          </p:cNvSpPr>
          <p:nvPr>
            <p:ph type="ctrTitle"/>
          </p:nvPr>
        </p:nvSpPr>
        <p:spPr>
          <a:xfrm>
            <a:off x="914400" y="1336704"/>
            <a:ext cx="7772400" cy="990600"/>
          </a:xfrm>
        </p:spPr>
        <p:txBody>
          <a:bodyPr/>
          <a:lstStyle/>
          <a:p>
            <a:pPr algn="ctr"/>
            <a:r>
              <a:rPr lang="en-US" sz="4400" dirty="0">
                <a:latin typeface="Arial" charset="0"/>
              </a:rPr>
              <a:t>Purchasing Plan </a:t>
            </a:r>
            <a:r>
              <a:rPr lang="en-US" sz="2400" dirty="0">
                <a:latin typeface="Arial" charset="0"/>
              </a:rPr>
              <a:t>(version 3.0-C)</a:t>
            </a:r>
            <a:endParaRPr lang="en-US" sz="2400" dirty="0"/>
          </a:p>
        </p:txBody>
      </p:sp>
      <p:sp>
        <p:nvSpPr>
          <p:cNvPr id="4" name="Pentagon 3"/>
          <p:cNvSpPr/>
          <p:nvPr/>
        </p:nvSpPr>
        <p:spPr bwMode="auto">
          <a:xfrm>
            <a:off x="0" y="5257800"/>
            <a:ext cx="7010400" cy="838200"/>
          </a:xfrm>
          <a:prstGeom prst="homePlate">
            <a:avLst/>
          </a:prstGeom>
          <a:solidFill>
            <a:schemeClr val="accent2">
              <a:lumMod val="60000"/>
              <a:lumOff val="40000"/>
              <a:alpha val="94000"/>
            </a:schemeClr>
          </a:solidFill>
          <a:ln w="31750" cap="flat" cmpd="sng" algn="ctr">
            <a:solidFill>
              <a:srgbClr val="00308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Times New Roman" pitchFamily="18" charset="0"/>
            </a:endParaRPr>
          </a:p>
        </p:txBody>
      </p:sp>
      <p:sp>
        <p:nvSpPr>
          <p:cNvPr id="8" name="TextBox 7"/>
          <p:cNvSpPr txBox="1"/>
          <p:nvPr/>
        </p:nvSpPr>
        <p:spPr>
          <a:xfrm>
            <a:off x="0" y="5334000"/>
            <a:ext cx="7543800" cy="461665"/>
          </a:xfrm>
          <a:prstGeom prst="rect">
            <a:avLst/>
          </a:prstGeom>
          <a:noFill/>
        </p:spPr>
        <p:txBody>
          <a:bodyPr wrap="square" rtlCol="0">
            <a:spAutoFit/>
          </a:bodyPr>
          <a:lstStyle/>
          <a:p>
            <a:pPr algn="l"/>
            <a:r>
              <a:rPr lang="en-US" sz="2400" b="1" dirty="0">
                <a:latin typeface="Arial" pitchFamily="34" charset="0"/>
                <a:cs typeface="Arial" pitchFamily="34" charset="0"/>
              </a:rPr>
              <a:t> Plan de </a:t>
            </a:r>
            <a:r>
              <a:rPr lang="en-US" sz="2400" b="1" dirty="0" err="1">
                <a:latin typeface="Arial" pitchFamily="34" charset="0"/>
                <a:cs typeface="Arial" pitchFamily="34" charset="0"/>
              </a:rPr>
              <a:t>Compras</a:t>
            </a:r>
            <a:endParaRPr lang="en-US" sz="2400" b="1" dirty="0">
              <a:latin typeface="Arial" pitchFamily="34" charset="0"/>
              <a:cs typeface="Arial" pitchFamily="34" charset="0"/>
            </a:endParaRPr>
          </a:p>
        </p:txBody>
      </p:sp>
      <p:sp>
        <p:nvSpPr>
          <p:cNvPr id="2" name="Rectangle 1"/>
          <p:cNvSpPr/>
          <p:nvPr/>
        </p:nvSpPr>
        <p:spPr>
          <a:xfrm>
            <a:off x="8657230" y="6400800"/>
            <a:ext cx="383438" cy="307777"/>
          </a:xfrm>
          <a:prstGeom prst="rect">
            <a:avLst/>
          </a:prstGeom>
        </p:spPr>
        <p:txBody>
          <a:bodyPr wrap="none">
            <a:spAutoFit/>
          </a:bodyPr>
          <a:lstStyle/>
          <a:p>
            <a:pPr lvl="0" algn="r" eaLnBrk="1" hangingPunct="1"/>
            <a:fld id="{BBAA1F2F-A01B-4801-B9B1-B87B165054BF}" type="slidenum">
              <a:rPr lang="en-US" altLang="en-US" sz="1400">
                <a:solidFill>
                  <a:srgbClr val="6699FF"/>
                </a:solidFill>
                <a:latin typeface="Arial" panose="020B0604020202020204" pitchFamily="34" charset="0"/>
              </a:rPr>
              <a:pPr lvl="0" algn="r" eaLnBrk="1" hangingPunct="1"/>
              <a:t>13</a:t>
            </a:fld>
            <a:endParaRPr lang="en-US" altLang="en-US" sz="1400" dirty="0">
              <a:solidFill>
                <a:srgbClr val="6699FF"/>
              </a:solidFill>
              <a:latin typeface="Arial" panose="020B0604020202020204" pitchFamily="34" charset="0"/>
            </a:endParaRP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2000" fill="hold"/>
                                        <p:tgtEl>
                                          <p:spTgt spid="8"/>
                                        </p:tgtEl>
                                        <p:attrNameLst>
                                          <p:attrName>ppt_x</p:attrName>
                                        </p:attrNameLst>
                                      </p:cBhvr>
                                      <p:tavLst>
                                        <p:tav tm="0">
                                          <p:val>
                                            <p:strVal val="0-#ppt_w/2"/>
                                          </p:val>
                                        </p:tav>
                                        <p:tav tm="100000">
                                          <p:val>
                                            <p:strVal val="#ppt_x"/>
                                          </p:val>
                                        </p:tav>
                                      </p:tavLst>
                                    </p:anim>
                                    <p:anim calcmode="lin" valueType="num">
                                      <p:cBhvr additive="base">
                                        <p:cTn id="13"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a:spLocks noGrp="1"/>
          </p:cNvSpPr>
          <p:nvPr>
            <p:ph type="sldNum" sz="quarter" idx="10"/>
          </p:nvPr>
        </p:nvSpPr>
        <p:spPr>
          <a:xfrm>
            <a:off x="8077200" y="6400800"/>
            <a:ext cx="1066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rgbClr val="6699FF"/>
                </a:solidFill>
                <a:latin typeface="arial" panose="020B0604020202020204" pitchFamily="34" charset="0"/>
              </a:defRPr>
            </a:lvl1pPr>
            <a:lvl2pPr marL="742950" indent="-285750">
              <a:defRPr sz="4000" b="1">
                <a:solidFill>
                  <a:srgbClr val="6699FF"/>
                </a:solidFill>
                <a:latin typeface="arial" panose="020B0604020202020204" pitchFamily="34" charset="0"/>
              </a:defRPr>
            </a:lvl2pPr>
            <a:lvl3pPr marL="1143000" indent="-228600">
              <a:defRPr sz="4000" b="1">
                <a:solidFill>
                  <a:srgbClr val="6699FF"/>
                </a:solidFill>
                <a:latin typeface="arial" panose="020B0604020202020204" pitchFamily="34" charset="0"/>
              </a:defRPr>
            </a:lvl3pPr>
            <a:lvl4pPr marL="1600200" indent="-228600">
              <a:defRPr sz="4000" b="1">
                <a:solidFill>
                  <a:srgbClr val="6699FF"/>
                </a:solidFill>
                <a:latin typeface="arial" panose="020B0604020202020204" pitchFamily="34" charset="0"/>
              </a:defRPr>
            </a:lvl4pPr>
            <a:lvl5pPr marL="2057400" indent="-228600">
              <a:defRPr sz="4000" b="1">
                <a:solidFill>
                  <a:srgbClr val="6699FF"/>
                </a:solidFill>
                <a:latin typeface="arial" panose="020B0604020202020204" pitchFamily="34" charset="0"/>
              </a:defRPr>
            </a:lvl5pPr>
            <a:lvl6pPr marL="2514600" indent="-228600" eaLnBrk="0" fontAlgn="base" hangingPunct="0">
              <a:spcBef>
                <a:spcPct val="0"/>
              </a:spcBef>
              <a:spcAft>
                <a:spcPct val="0"/>
              </a:spcAft>
              <a:defRPr sz="4000" b="1">
                <a:solidFill>
                  <a:srgbClr val="6699FF"/>
                </a:solidFill>
                <a:latin typeface="arial" panose="020B0604020202020204" pitchFamily="34" charset="0"/>
              </a:defRPr>
            </a:lvl6pPr>
            <a:lvl7pPr marL="2971800" indent="-228600" eaLnBrk="0" fontAlgn="base" hangingPunct="0">
              <a:spcBef>
                <a:spcPct val="0"/>
              </a:spcBef>
              <a:spcAft>
                <a:spcPct val="0"/>
              </a:spcAft>
              <a:defRPr sz="4000" b="1">
                <a:solidFill>
                  <a:srgbClr val="6699FF"/>
                </a:solidFill>
                <a:latin typeface="arial" panose="020B0604020202020204" pitchFamily="34" charset="0"/>
              </a:defRPr>
            </a:lvl7pPr>
            <a:lvl8pPr marL="3429000" indent="-228600" eaLnBrk="0" fontAlgn="base" hangingPunct="0">
              <a:spcBef>
                <a:spcPct val="0"/>
              </a:spcBef>
              <a:spcAft>
                <a:spcPct val="0"/>
              </a:spcAft>
              <a:defRPr sz="4000" b="1">
                <a:solidFill>
                  <a:srgbClr val="6699FF"/>
                </a:solidFill>
                <a:latin typeface="arial" panose="020B0604020202020204" pitchFamily="34" charset="0"/>
              </a:defRPr>
            </a:lvl8pPr>
            <a:lvl9pPr marL="3886200" indent="-228600" eaLnBrk="0" fontAlgn="base" hangingPunct="0">
              <a:spcBef>
                <a:spcPct val="0"/>
              </a:spcBef>
              <a:spcAft>
                <a:spcPct val="0"/>
              </a:spcAft>
              <a:defRPr sz="4000" b="1">
                <a:solidFill>
                  <a:srgbClr val="6699FF"/>
                </a:solidFill>
                <a:latin typeface="arial" panose="020B0604020202020204" pitchFamily="34" charset="0"/>
              </a:defRPr>
            </a:lvl9pPr>
          </a:lstStyle>
          <a:p>
            <a:r>
              <a:rPr lang="en-US" sz="1400" b="0" dirty="0"/>
              <a:t>15</a:t>
            </a:r>
          </a:p>
        </p:txBody>
      </p:sp>
      <p:pic>
        <p:nvPicPr>
          <p:cNvPr id="6963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8229600" cy="4333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9636" name="Rectangle 4"/>
          <p:cNvSpPr>
            <a:spLocks noChangeArrowheads="1"/>
          </p:cNvSpPr>
          <p:nvPr/>
        </p:nvSpPr>
        <p:spPr bwMode="auto">
          <a:xfrm>
            <a:off x="770206" y="1219200"/>
            <a:ext cx="838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b="1">
                <a:solidFill>
                  <a:srgbClr val="6699FF"/>
                </a:solidFill>
                <a:latin typeface="arial" panose="020B0604020202020204" pitchFamily="34" charset="0"/>
              </a:defRPr>
            </a:lvl1pPr>
            <a:lvl2pPr marL="742950" indent="-285750">
              <a:defRPr sz="4000" b="1">
                <a:solidFill>
                  <a:srgbClr val="6699FF"/>
                </a:solidFill>
                <a:latin typeface="arial" panose="020B0604020202020204" pitchFamily="34" charset="0"/>
              </a:defRPr>
            </a:lvl2pPr>
            <a:lvl3pPr marL="1143000" indent="-228600">
              <a:defRPr sz="4000" b="1">
                <a:solidFill>
                  <a:srgbClr val="6699FF"/>
                </a:solidFill>
                <a:latin typeface="arial" panose="020B0604020202020204" pitchFamily="34" charset="0"/>
              </a:defRPr>
            </a:lvl3pPr>
            <a:lvl4pPr marL="1600200" indent="-228600">
              <a:defRPr sz="4000" b="1">
                <a:solidFill>
                  <a:srgbClr val="6699FF"/>
                </a:solidFill>
                <a:latin typeface="arial" panose="020B0604020202020204" pitchFamily="34" charset="0"/>
              </a:defRPr>
            </a:lvl4pPr>
            <a:lvl5pPr marL="2057400" indent="-228600">
              <a:defRPr sz="4000" b="1">
                <a:solidFill>
                  <a:srgbClr val="6699FF"/>
                </a:solidFill>
                <a:latin typeface="arial" panose="020B0604020202020204" pitchFamily="34" charset="0"/>
              </a:defRPr>
            </a:lvl5pPr>
            <a:lvl6pPr marL="2514600" indent="-228600" eaLnBrk="0" fontAlgn="base" hangingPunct="0">
              <a:spcBef>
                <a:spcPct val="0"/>
              </a:spcBef>
              <a:spcAft>
                <a:spcPct val="0"/>
              </a:spcAft>
              <a:defRPr sz="4000" b="1">
                <a:solidFill>
                  <a:srgbClr val="6699FF"/>
                </a:solidFill>
                <a:latin typeface="arial" panose="020B0604020202020204" pitchFamily="34" charset="0"/>
              </a:defRPr>
            </a:lvl6pPr>
            <a:lvl7pPr marL="2971800" indent="-228600" eaLnBrk="0" fontAlgn="base" hangingPunct="0">
              <a:spcBef>
                <a:spcPct val="0"/>
              </a:spcBef>
              <a:spcAft>
                <a:spcPct val="0"/>
              </a:spcAft>
              <a:defRPr sz="4000" b="1">
                <a:solidFill>
                  <a:srgbClr val="6699FF"/>
                </a:solidFill>
                <a:latin typeface="arial" panose="020B0604020202020204" pitchFamily="34" charset="0"/>
              </a:defRPr>
            </a:lvl7pPr>
            <a:lvl8pPr marL="3429000" indent="-228600" eaLnBrk="0" fontAlgn="base" hangingPunct="0">
              <a:spcBef>
                <a:spcPct val="0"/>
              </a:spcBef>
              <a:spcAft>
                <a:spcPct val="0"/>
              </a:spcAft>
              <a:defRPr sz="4000" b="1">
                <a:solidFill>
                  <a:srgbClr val="6699FF"/>
                </a:solidFill>
                <a:latin typeface="arial" panose="020B0604020202020204" pitchFamily="34" charset="0"/>
              </a:defRPr>
            </a:lvl8pPr>
            <a:lvl9pPr marL="3886200" indent="-228600" eaLnBrk="0" fontAlgn="base" hangingPunct="0">
              <a:spcBef>
                <a:spcPct val="0"/>
              </a:spcBef>
              <a:spcAft>
                <a:spcPct val="0"/>
              </a:spcAft>
              <a:defRPr sz="4000" b="1">
                <a:solidFill>
                  <a:srgbClr val="6699FF"/>
                </a:solidFill>
                <a:latin typeface="arial" panose="020B0604020202020204" pitchFamily="34" charset="0"/>
              </a:defRPr>
            </a:lvl9pPr>
          </a:lstStyle>
          <a:p>
            <a:pPr eaLnBrk="1" hangingPunct="1"/>
            <a:r>
              <a:rPr lang="en-US" dirty="0" err="1"/>
              <a:t>Servicios</a:t>
            </a:r>
            <a:r>
              <a:rPr lang="en-US" dirty="0"/>
              <a:t> del CDC+</a:t>
            </a:r>
          </a:p>
        </p:txBody>
      </p:sp>
    </p:spTree>
    <p:extLst>
      <p:ext uri="{BB962C8B-B14F-4D97-AF65-F5344CB8AC3E}">
        <p14:creationId xmlns:p14="http://schemas.microsoft.com/office/powerpoint/2010/main" val="2872169025"/>
      </p:ext>
    </p:extLst>
  </p:cSld>
  <p:clrMapOvr>
    <a:masterClrMapping/>
  </p:clrMapOvr>
  <p:transition>
    <p:cover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rgbClr val="6699FF"/>
                </a:solidFill>
                <a:latin typeface="arial" panose="020B0604020202020204" pitchFamily="34" charset="0"/>
              </a:defRPr>
            </a:lvl1pPr>
            <a:lvl2pPr marL="742950" indent="-285750">
              <a:defRPr sz="4000" b="1">
                <a:solidFill>
                  <a:srgbClr val="6699FF"/>
                </a:solidFill>
                <a:latin typeface="arial" panose="020B0604020202020204" pitchFamily="34" charset="0"/>
              </a:defRPr>
            </a:lvl2pPr>
            <a:lvl3pPr marL="1143000" indent="-228600">
              <a:defRPr sz="4000" b="1">
                <a:solidFill>
                  <a:srgbClr val="6699FF"/>
                </a:solidFill>
                <a:latin typeface="arial" panose="020B0604020202020204" pitchFamily="34" charset="0"/>
              </a:defRPr>
            </a:lvl3pPr>
            <a:lvl4pPr marL="1600200" indent="-228600">
              <a:defRPr sz="4000" b="1">
                <a:solidFill>
                  <a:srgbClr val="6699FF"/>
                </a:solidFill>
                <a:latin typeface="arial" panose="020B0604020202020204" pitchFamily="34" charset="0"/>
              </a:defRPr>
            </a:lvl4pPr>
            <a:lvl5pPr marL="2057400" indent="-228600">
              <a:defRPr sz="4000" b="1">
                <a:solidFill>
                  <a:srgbClr val="6699FF"/>
                </a:solidFill>
                <a:latin typeface="arial" panose="020B0604020202020204" pitchFamily="34" charset="0"/>
              </a:defRPr>
            </a:lvl5pPr>
            <a:lvl6pPr marL="2514600" indent="-228600" eaLnBrk="0" fontAlgn="base" hangingPunct="0">
              <a:spcBef>
                <a:spcPct val="0"/>
              </a:spcBef>
              <a:spcAft>
                <a:spcPct val="0"/>
              </a:spcAft>
              <a:defRPr sz="4000" b="1">
                <a:solidFill>
                  <a:srgbClr val="6699FF"/>
                </a:solidFill>
                <a:latin typeface="arial" panose="020B0604020202020204" pitchFamily="34" charset="0"/>
              </a:defRPr>
            </a:lvl6pPr>
            <a:lvl7pPr marL="2971800" indent="-228600" eaLnBrk="0" fontAlgn="base" hangingPunct="0">
              <a:spcBef>
                <a:spcPct val="0"/>
              </a:spcBef>
              <a:spcAft>
                <a:spcPct val="0"/>
              </a:spcAft>
              <a:defRPr sz="4000" b="1">
                <a:solidFill>
                  <a:srgbClr val="6699FF"/>
                </a:solidFill>
                <a:latin typeface="arial" panose="020B0604020202020204" pitchFamily="34" charset="0"/>
              </a:defRPr>
            </a:lvl7pPr>
            <a:lvl8pPr marL="3429000" indent="-228600" eaLnBrk="0" fontAlgn="base" hangingPunct="0">
              <a:spcBef>
                <a:spcPct val="0"/>
              </a:spcBef>
              <a:spcAft>
                <a:spcPct val="0"/>
              </a:spcAft>
              <a:defRPr sz="4000" b="1">
                <a:solidFill>
                  <a:srgbClr val="6699FF"/>
                </a:solidFill>
                <a:latin typeface="arial" panose="020B0604020202020204" pitchFamily="34" charset="0"/>
              </a:defRPr>
            </a:lvl8pPr>
            <a:lvl9pPr marL="3886200" indent="-228600" eaLnBrk="0" fontAlgn="base" hangingPunct="0">
              <a:spcBef>
                <a:spcPct val="0"/>
              </a:spcBef>
              <a:spcAft>
                <a:spcPct val="0"/>
              </a:spcAft>
              <a:defRPr sz="4000" b="1">
                <a:solidFill>
                  <a:srgbClr val="6699FF"/>
                </a:solidFill>
                <a:latin typeface="arial" panose="020B0604020202020204" pitchFamily="34" charset="0"/>
              </a:defRPr>
            </a:lvl9pPr>
          </a:lstStyle>
          <a:p>
            <a:fld id="{6AEC679F-B8E7-4E48-A046-EAD22F6BE262}" type="slidenum">
              <a:rPr lang="en-US" sz="1400" b="0"/>
              <a:pPr/>
              <a:t>15</a:t>
            </a:fld>
            <a:endParaRPr lang="en-US" sz="1400" b="0"/>
          </a:p>
        </p:txBody>
      </p:sp>
      <p:pic>
        <p:nvPicPr>
          <p:cNvPr id="716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74850"/>
            <a:ext cx="8229600" cy="4883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684" name="Rectangle 2"/>
          <p:cNvSpPr>
            <a:spLocks noChangeArrowheads="1"/>
          </p:cNvSpPr>
          <p:nvPr/>
        </p:nvSpPr>
        <p:spPr bwMode="auto">
          <a:xfrm>
            <a:off x="2057400" y="1265238"/>
            <a:ext cx="6629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b="1">
                <a:solidFill>
                  <a:srgbClr val="6699FF"/>
                </a:solidFill>
                <a:latin typeface="arial" panose="020B0604020202020204" pitchFamily="34" charset="0"/>
              </a:defRPr>
            </a:lvl1pPr>
            <a:lvl2pPr marL="742950" indent="-285750">
              <a:defRPr sz="4000" b="1">
                <a:solidFill>
                  <a:srgbClr val="6699FF"/>
                </a:solidFill>
                <a:latin typeface="arial" panose="020B0604020202020204" pitchFamily="34" charset="0"/>
              </a:defRPr>
            </a:lvl2pPr>
            <a:lvl3pPr marL="1143000" indent="-228600">
              <a:defRPr sz="4000" b="1">
                <a:solidFill>
                  <a:srgbClr val="6699FF"/>
                </a:solidFill>
                <a:latin typeface="arial" panose="020B0604020202020204" pitchFamily="34" charset="0"/>
              </a:defRPr>
            </a:lvl3pPr>
            <a:lvl4pPr marL="1600200" indent="-228600">
              <a:defRPr sz="4000" b="1">
                <a:solidFill>
                  <a:srgbClr val="6699FF"/>
                </a:solidFill>
                <a:latin typeface="arial" panose="020B0604020202020204" pitchFamily="34" charset="0"/>
              </a:defRPr>
            </a:lvl4pPr>
            <a:lvl5pPr marL="2057400" indent="-228600">
              <a:defRPr sz="4000" b="1">
                <a:solidFill>
                  <a:srgbClr val="6699FF"/>
                </a:solidFill>
                <a:latin typeface="arial" panose="020B0604020202020204" pitchFamily="34" charset="0"/>
              </a:defRPr>
            </a:lvl5pPr>
            <a:lvl6pPr marL="2514600" indent="-228600" eaLnBrk="0" fontAlgn="base" hangingPunct="0">
              <a:spcBef>
                <a:spcPct val="0"/>
              </a:spcBef>
              <a:spcAft>
                <a:spcPct val="0"/>
              </a:spcAft>
              <a:defRPr sz="4000" b="1">
                <a:solidFill>
                  <a:srgbClr val="6699FF"/>
                </a:solidFill>
                <a:latin typeface="arial" panose="020B0604020202020204" pitchFamily="34" charset="0"/>
              </a:defRPr>
            </a:lvl6pPr>
            <a:lvl7pPr marL="2971800" indent="-228600" eaLnBrk="0" fontAlgn="base" hangingPunct="0">
              <a:spcBef>
                <a:spcPct val="0"/>
              </a:spcBef>
              <a:spcAft>
                <a:spcPct val="0"/>
              </a:spcAft>
              <a:defRPr sz="4000" b="1">
                <a:solidFill>
                  <a:srgbClr val="6699FF"/>
                </a:solidFill>
                <a:latin typeface="arial" panose="020B0604020202020204" pitchFamily="34" charset="0"/>
              </a:defRPr>
            </a:lvl7pPr>
            <a:lvl8pPr marL="3429000" indent="-228600" eaLnBrk="0" fontAlgn="base" hangingPunct="0">
              <a:spcBef>
                <a:spcPct val="0"/>
              </a:spcBef>
              <a:spcAft>
                <a:spcPct val="0"/>
              </a:spcAft>
              <a:defRPr sz="4000" b="1">
                <a:solidFill>
                  <a:srgbClr val="6699FF"/>
                </a:solidFill>
                <a:latin typeface="arial" panose="020B0604020202020204" pitchFamily="34" charset="0"/>
              </a:defRPr>
            </a:lvl8pPr>
            <a:lvl9pPr marL="3886200" indent="-228600" eaLnBrk="0" fontAlgn="base" hangingPunct="0">
              <a:spcBef>
                <a:spcPct val="0"/>
              </a:spcBef>
              <a:spcAft>
                <a:spcPct val="0"/>
              </a:spcAft>
              <a:defRPr sz="4000" b="1">
                <a:solidFill>
                  <a:srgbClr val="6699FF"/>
                </a:solidFill>
                <a:latin typeface="arial" panose="020B0604020202020204" pitchFamily="34" charset="0"/>
              </a:defRPr>
            </a:lvl9pPr>
          </a:lstStyle>
          <a:p>
            <a:pPr eaLnBrk="1" hangingPunct="1"/>
            <a:r>
              <a:rPr lang="en-US" dirty="0" err="1"/>
              <a:t>Servicios</a:t>
            </a:r>
            <a:r>
              <a:rPr lang="en-US" dirty="0"/>
              <a:t> del CDC+, cont.</a:t>
            </a:r>
          </a:p>
        </p:txBody>
      </p:sp>
    </p:spTree>
    <p:extLst>
      <p:ext uri="{BB962C8B-B14F-4D97-AF65-F5344CB8AC3E}">
        <p14:creationId xmlns:p14="http://schemas.microsoft.com/office/powerpoint/2010/main" val="74853458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am with wheelchair.jpg"/>
          <p:cNvPicPr>
            <a:picLocks noChangeAspect="1"/>
          </p:cNvPicPr>
          <p:nvPr/>
        </p:nvPicPr>
        <p:blipFill>
          <a:blip r:embed="rId3" cstate="print"/>
          <a:stretch>
            <a:fillRect/>
          </a:stretch>
        </p:blipFill>
        <p:spPr>
          <a:xfrm>
            <a:off x="838200" y="2137581"/>
            <a:ext cx="6553200" cy="4645029"/>
          </a:xfrm>
          <a:prstGeom prst="rect">
            <a:avLst/>
          </a:prstGeom>
        </p:spPr>
        <p:style>
          <a:lnRef idx="1">
            <a:schemeClr val="accent3"/>
          </a:lnRef>
          <a:fillRef idx="2">
            <a:schemeClr val="accent3"/>
          </a:fillRef>
          <a:effectRef idx="1">
            <a:schemeClr val="accent3"/>
          </a:effectRef>
          <a:fontRef idx="minor">
            <a:schemeClr val="dk1"/>
          </a:fontRef>
        </p:style>
      </p:pic>
      <p:sp>
        <p:nvSpPr>
          <p:cNvPr id="5" name="Title 4"/>
          <p:cNvSpPr>
            <a:spLocks noGrp="1"/>
          </p:cNvSpPr>
          <p:nvPr>
            <p:ph type="ctrTitle"/>
          </p:nvPr>
        </p:nvSpPr>
        <p:spPr>
          <a:xfrm>
            <a:off x="1371600" y="1676400"/>
            <a:ext cx="7772400" cy="990600"/>
          </a:xfrm>
        </p:spPr>
        <p:txBody>
          <a:bodyPr/>
          <a:lstStyle/>
          <a:p>
            <a:r>
              <a:rPr lang="es-ES" sz="4400" dirty="0">
                <a:latin typeface="arial" panose="020B0604020202020204" pitchFamily="34" charset="0"/>
              </a:rPr>
              <a:t>Responsabilidades</a:t>
            </a:r>
            <a:br>
              <a:rPr lang="en-US" sz="4400" dirty="0">
                <a:latin typeface="Arial" charset="0"/>
              </a:rPr>
            </a:br>
            <a:endParaRPr lang="en-US" sz="4400" dirty="0"/>
          </a:p>
        </p:txBody>
      </p:sp>
      <p:sp>
        <p:nvSpPr>
          <p:cNvPr id="4" name="Pentagon 3"/>
          <p:cNvSpPr/>
          <p:nvPr/>
        </p:nvSpPr>
        <p:spPr bwMode="auto">
          <a:xfrm>
            <a:off x="0" y="5257800"/>
            <a:ext cx="6858000" cy="1066800"/>
          </a:xfrm>
          <a:prstGeom prst="homePlate">
            <a:avLst/>
          </a:prstGeom>
          <a:solidFill>
            <a:schemeClr val="accent2">
              <a:lumMod val="60000"/>
              <a:lumOff val="40000"/>
              <a:alpha val="74000"/>
            </a:schemeClr>
          </a:solidFill>
          <a:ln w="31750" cap="flat" cmpd="sng" algn="ctr">
            <a:solidFill>
              <a:srgbClr val="00308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Times New Roman" pitchFamily="18" charset="0"/>
            </a:endParaRPr>
          </a:p>
        </p:txBody>
      </p:sp>
      <p:sp>
        <p:nvSpPr>
          <p:cNvPr id="8" name="TextBox 7"/>
          <p:cNvSpPr txBox="1"/>
          <p:nvPr/>
        </p:nvSpPr>
        <p:spPr>
          <a:xfrm>
            <a:off x="0" y="5334000"/>
            <a:ext cx="6934200" cy="830997"/>
          </a:xfrm>
          <a:prstGeom prst="rect">
            <a:avLst/>
          </a:prstGeom>
          <a:noFill/>
        </p:spPr>
        <p:txBody>
          <a:bodyPr wrap="square" rtlCol="0">
            <a:spAutoFit/>
          </a:bodyPr>
          <a:lstStyle/>
          <a:p>
            <a:r>
              <a:rPr lang="es-ES" sz="2400" dirty="0">
                <a:latin typeface="arial" panose="020B0604020202020204" pitchFamily="34" charset="0"/>
              </a:rPr>
              <a:t>Participante, Representante</a:t>
            </a:r>
            <a:br>
              <a:rPr lang="es-ES" sz="2400" dirty="0">
                <a:latin typeface="arial" panose="020B0604020202020204" pitchFamily="34" charset="0"/>
              </a:rPr>
            </a:br>
            <a:r>
              <a:rPr lang="es-ES" sz="2400" dirty="0">
                <a:latin typeface="arial" panose="020B0604020202020204" pitchFamily="34" charset="0"/>
              </a:rPr>
              <a:t>Consultante, Departamento Fiscal</a:t>
            </a:r>
            <a:endParaRPr lang="es-ES" sz="2400" dirty="0">
              <a:effectLst/>
              <a:latin typeface="arial" panose="020B0604020202020204" pitchFamily="34" charset="0"/>
            </a:endParaRPr>
          </a:p>
        </p:txBody>
      </p:sp>
      <p:sp>
        <p:nvSpPr>
          <p:cNvPr id="2" name="Rectangle 1"/>
          <p:cNvSpPr/>
          <p:nvPr/>
        </p:nvSpPr>
        <p:spPr>
          <a:xfrm>
            <a:off x="8458200" y="6312090"/>
            <a:ext cx="383438"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58908EEF-E792-4795-A07C-509FBF752469}" type="slidenum">
              <a:rPr kumimoji="0" lang="en-US" altLang="en-US" sz="1400" b="0" i="0" u="none" strike="noStrike" kern="0" cap="none" spc="0" normalizeH="0" baseline="0" noProof="0" smtClean="0">
                <a:ln>
                  <a:noFill/>
                </a:ln>
                <a:solidFill>
                  <a:srgbClr val="6699FF"/>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450306433"/>
      </p:ext>
    </p:extLst>
  </p:cSld>
  <p:clrMapOvr>
    <a:masterClrMapping/>
  </p:clrMapOvr>
  <p:transition>
    <p:cover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200400" y="1524000"/>
            <a:ext cx="5943600" cy="152400"/>
          </a:xfrm>
        </p:spPr>
        <p:txBody>
          <a:bodyPr/>
          <a:lstStyle/>
          <a:p>
            <a:r>
              <a:rPr lang="es-ES" sz="3200" dirty="0">
                <a:latin typeface="arial" panose="020B0604020202020204" pitchFamily="34" charset="0"/>
              </a:rPr>
              <a:t>Responsabilidades del </a:t>
            </a:r>
            <a:br>
              <a:rPr lang="es-ES" sz="3200" dirty="0">
                <a:latin typeface="arial" panose="020B0604020202020204" pitchFamily="34" charset="0"/>
              </a:rPr>
            </a:br>
            <a:r>
              <a:rPr lang="es-ES" sz="3200" dirty="0">
                <a:latin typeface="arial" panose="020B0604020202020204" pitchFamily="34" charset="0"/>
              </a:rPr>
              <a:t>Participante</a:t>
            </a:r>
            <a:endParaRPr lang="es-ES" sz="3200" dirty="0">
              <a:effectLst/>
              <a:latin typeface="arial" panose="020B0604020202020204" pitchFamily="34" charset="0"/>
            </a:endParaRPr>
          </a:p>
        </p:txBody>
      </p:sp>
      <p:sp>
        <p:nvSpPr>
          <p:cNvPr id="21507" name="Content Placeholder 2"/>
          <p:cNvSpPr>
            <a:spLocks noGrp="1"/>
          </p:cNvSpPr>
          <p:nvPr>
            <p:ph idx="1"/>
          </p:nvPr>
        </p:nvSpPr>
        <p:spPr>
          <a:xfrm>
            <a:off x="0" y="2030815"/>
            <a:ext cx="7086600" cy="4631266"/>
          </a:xfrm>
        </p:spPr>
        <p:txBody>
          <a:bodyPr/>
          <a:lstStyle/>
          <a:p>
            <a:r>
              <a:rPr lang="es-ES" sz="1800" b="1" dirty="0">
                <a:latin typeface="Arial" panose="020B0604020202020204" pitchFamily="34" charset="0"/>
                <a:cs typeface="Arial" panose="020B0604020202020204" pitchFamily="34" charset="0"/>
              </a:rPr>
              <a:t>Desarrollar el Plan de Compras y asegurarse de mantenerlo al día</a:t>
            </a:r>
          </a:p>
          <a:p>
            <a:r>
              <a:rPr lang="es-ES" sz="1800" b="1" dirty="0">
                <a:latin typeface="Arial" panose="020B0604020202020204" pitchFamily="34" charset="0"/>
                <a:cs typeface="Arial" panose="020B0604020202020204" pitchFamily="34" charset="0"/>
              </a:rPr>
              <a:t>Escribir descripciones de trabajo</a:t>
            </a:r>
          </a:p>
          <a:p>
            <a:r>
              <a:rPr lang="es-ES" sz="1800" b="1" dirty="0">
                <a:latin typeface="Arial" panose="020B0604020202020204" pitchFamily="34" charset="0"/>
                <a:cs typeface="Arial" panose="020B0604020202020204" pitchFamily="34" charset="0"/>
              </a:rPr>
              <a:t>Como empresario de hogar - </a:t>
            </a:r>
            <a:r>
              <a:rPr lang="en-US" sz="1800" b="1" dirty="0" err="1">
                <a:latin typeface="Arial" panose="020B0604020202020204" pitchFamily="34" charset="0"/>
                <a:ea typeface="Calibri" panose="020F0502020204030204" pitchFamily="34" charset="0"/>
                <a:cs typeface="Arial" panose="020B0604020202020204" pitchFamily="34" charset="0"/>
              </a:rPr>
              <a:t>negociar</a:t>
            </a:r>
            <a:r>
              <a:rPr lang="en-US" sz="1800" b="1" dirty="0">
                <a:latin typeface="Arial" panose="020B0604020202020204" pitchFamily="34" charset="0"/>
                <a:ea typeface="Calibri" panose="020F0502020204030204" pitchFamily="34" charset="0"/>
                <a:cs typeface="Arial" panose="020B0604020202020204" pitchFamily="34" charset="0"/>
              </a:rPr>
              <a:t> el </a:t>
            </a:r>
            <a:r>
              <a:rPr lang="en-US" sz="1800" b="1" dirty="0" err="1">
                <a:latin typeface="Arial" panose="020B0604020202020204" pitchFamily="34" charset="0"/>
                <a:ea typeface="Calibri" panose="020F0502020204030204" pitchFamily="34" charset="0"/>
                <a:cs typeface="Arial" panose="020B0604020202020204" pitchFamily="34" charset="0"/>
              </a:rPr>
              <a:t>salario</a:t>
            </a:r>
            <a:r>
              <a:rPr lang="en-US" sz="1800" b="1" dirty="0">
                <a:latin typeface="Arial" panose="020B0604020202020204" pitchFamily="34" charset="0"/>
                <a:ea typeface="Calibri" panose="020F0502020204030204" pitchFamily="34" charset="0"/>
                <a:cs typeface="Arial" panose="020B0604020202020204" pitchFamily="34" charset="0"/>
              </a:rPr>
              <a:t>, </a:t>
            </a:r>
            <a:r>
              <a:rPr lang="en-US" sz="1800" b="1" dirty="0" err="1">
                <a:latin typeface="Arial" panose="020B0604020202020204" pitchFamily="34" charset="0"/>
                <a:ea typeface="Calibri" panose="020F0502020204030204" pitchFamily="34" charset="0"/>
                <a:cs typeface="Arial" panose="020B0604020202020204" pitchFamily="34" charset="0"/>
              </a:rPr>
              <a:t>escribir</a:t>
            </a:r>
            <a:r>
              <a:rPr lang="en-US" sz="1800" b="1" dirty="0">
                <a:latin typeface="Arial" panose="020B0604020202020204" pitchFamily="34" charset="0"/>
                <a:ea typeface="Calibri" panose="020F0502020204030204" pitchFamily="34" charset="0"/>
                <a:cs typeface="Arial" panose="020B0604020202020204" pitchFamily="34" charset="0"/>
              </a:rPr>
              <a:t> </a:t>
            </a:r>
            <a:r>
              <a:rPr lang="en-US" sz="1800" b="1" dirty="0" err="1">
                <a:latin typeface="Arial" panose="020B0604020202020204" pitchFamily="34" charset="0"/>
                <a:ea typeface="Calibri" panose="020F0502020204030204" pitchFamily="34" charset="0"/>
                <a:cs typeface="Arial" panose="020B0604020202020204" pitchFamily="34" charset="0"/>
              </a:rPr>
              <a:t>contrato</a:t>
            </a:r>
            <a:r>
              <a:rPr lang="en-US" sz="1800" b="1" dirty="0">
                <a:latin typeface="Arial" panose="020B0604020202020204" pitchFamily="34" charset="0"/>
                <a:ea typeface="Calibri" panose="020F0502020204030204" pitchFamily="34" charset="0"/>
                <a:cs typeface="Arial" panose="020B0604020202020204" pitchFamily="34" charset="0"/>
              </a:rPr>
              <a:t>, </a:t>
            </a:r>
            <a:r>
              <a:rPr lang="en-US" sz="1800" b="1" dirty="0" err="1">
                <a:latin typeface="Arial" panose="020B0604020202020204" pitchFamily="34" charset="0"/>
                <a:ea typeface="Calibri" panose="020F0502020204030204" pitchFamily="34" charset="0"/>
                <a:cs typeface="Arial" panose="020B0604020202020204" pitchFamily="34" charset="0"/>
              </a:rPr>
              <a:t>procesar</a:t>
            </a:r>
            <a:r>
              <a:rPr lang="en-US" sz="1800" b="1" dirty="0">
                <a:latin typeface="Arial" panose="020B0604020202020204" pitchFamily="34" charset="0"/>
                <a:ea typeface="Calibri" panose="020F0502020204030204" pitchFamily="34" charset="0"/>
                <a:cs typeface="Arial" panose="020B0604020202020204" pitchFamily="34" charset="0"/>
              </a:rPr>
              <a:t> </a:t>
            </a:r>
            <a:r>
              <a:rPr lang="en-US" sz="1800" b="1" dirty="0" err="1">
                <a:latin typeface="Arial" panose="020B0604020202020204" pitchFamily="34" charset="0"/>
                <a:ea typeface="Calibri" panose="020F0502020204030204" pitchFamily="34" charset="0"/>
                <a:cs typeface="Arial" panose="020B0604020202020204" pitchFamily="34" charset="0"/>
              </a:rPr>
              <a:t>los</a:t>
            </a:r>
            <a:r>
              <a:rPr lang="en-US" sz="1800" b="1" dirty="0">
                <a:latin typeface="Arial" panose="020B0604020202020204" pitchFamily="34" charset="0"/>
                <a:ea typeface="Calibri" panose="020F0502020204030204" pitchFamily="34" charset="0"/>
                <a:cs typeface="Arial" panose="020B0604020202020204" pitchFamily="34" charset="0"/>
              </a:rPr>
              <a:t> </a:t>
            </a:r>
            <a:r>
              <a:rPr lang="en-US" sz="1800" b="1" dirty="0" err="1">
                <a:latin typeface="Arial" panose="020B0604020202020204" pitchFamily="34" charset="0"/>
                <a:ea typeface="Calibri" panose="020F0502020204030204" pitchFamily="34" charset="0"/>
                <a:cs typeface="Arial" panose="020B0604020202020204" pitchFamily="34" charset="0"/>
              </a:rPr>
              <a:t>pagos</a:t>
            </a:r>
            <a:r>
              <a:rPr lang="en-US" sz="1800" b="1" dirty="0">
                <a:latin typeface="Arial" panose="020B0604020202020204" pitchFamily="34" charset="0"/>
                <a:ea typeface="Calibri" panose="020F0502020204030204" pitchFamily="34" charset="0"/>
                <a:cs typeface="Arial" panose="020B0604020202020204" pitchFamily="34" charset="0"/>
              </a:rPr>
              <a:t>, </a:t>
            </a:r>
            <a:r>
              <a:rPr lang="en-US" sz="1800" b="1" dirty="0" err="1">
                <a:latin typeface="Arial" panose="020B0604020202020204" pitchFamily="34" charset="0"/>
                <a:ea typeface="Calibri" panose="020F0502020204030204" pitchFamily="34" charset="0"/>
                <a:cs typeface="Arial" panose="020B0604020202020204" pitchFamily="34" charset="0"/>
              </a:rPr>
              <a:t>administrar</a:t>
            </a:r>
            <a:r>
              <a:rPr lang="en-US" sz="1800" b="1" dirty="0">
                <a:latin typeface="Arial" panose="020B0604020202020204" pitchFamily="34" charset="0"/>
                <a:ea typeface="Calibri" panose="020F0502020204030204" pitchFamily="34" charset="0"/>
                <a:cs typeface="Arial" panose="020B0604020202020204" pitchFamily="34" charset="0"/>
              </a:rPr>
              <a:t> y </a:t>
            </a:r>
            <a:r>
              <a:rPr lang="en-US" sz="1800" b="1" dirty="0" err="1">
                <a:latin typeface="Arial" panose="020B0604020202020204" pitchFamily="34" charset="0"/>
                <a:ea typeface="Calibri" panose="020F0502020204030204" pitchFamily="34" charset="0"/>
                <a:cs typeface="Arial" panose="020B0604020202020204" pitchFamily="34" charset="0"/>
              </a:rPr>
              <a:t>seguir</a:t>
            </a:r>
            <a:r>
              <a:rPr lang="en-US" sz="1800" b="1" dirty="0">
                <a:latin typeface="Arial" panose="020B0604020202020204" pitchFamily="34" charset="0"/>
                <a:ea typeface="Calibri" panose="020F0502020204030204" pitchFamily="34" charset="0"/>
                <a:cs typeface="Arial" panose="020B0604020202020204" pitchFamily="34" charset="0"/>
              </a:rPr>
              <a:t> </a:t>
            </a:r>
            <a:r>
              <a:rPr lang="en-US" sz="1800" b="1" dirty="0" err="1">
                <a:latin typeface="Arial" panose="020B0604020202020204" pitchFamily="34" charset="0"/>
                <a:ea typeface="Calibri" panose="020F0502020204030204" pitchFamily="34" charset="0"/>
                <a:cs typeface="Arial" panose="020B0604020202020204" pitchFamily="34" charset="0"/>
              </a:rPr>
              <a:t>requisitos</a:t>
            </a:r>
            <a:r>
              <a:rPr lang="en-US" sz="1800" b="1" dirty="0">
                <a:latin typeface="Arial" panose="020B0604020202020204" pitchFamily="34" charset="0"/>
                <a:ea typeface="Calibri" panose="020F0502020204030204" pitchFamily="34" charset="0"/>
                <a:cs typeface="Arial" panose="020B0604020202020204" pitchFamily="34" charset="0"/>
              </a:rPr>
              <a:t> de </a:t>
            </a:r>
            <a:r>
              <a:rPr lang="en-US" sz="1800" b="1" dirty="0" err="1">
                <a:latin typeface="Arial" panose="020B0604020202020204" pitchFamily="34" charset="0"/>
                <a:ea typeface="Calibri" panose="020F0502020204030204" pitchFamily="34" charset="0"/>
                <a:cs typeface="Arial" panose="020B0604020202020204" pitchFamily="34" charset="0"/>
              </a:rPr>
              <a:t>investigaci</a:t>
            </a:r>
            <a:r>
              <a:rPr lang="es-PR" sz="1800" dirty="0" err="1">
                <a:latin typeface="Arial" panose="020B0604020202020204" pitchFamily="34" charset="0"/>
                <a:cs typeface="Arial" panose="020B0604020202020204" pitchFamily="34" charset="0"/>
              </a:rPr>
              <a:t>ó</a:t>
            </a:r>
            <a:r>
              <a:rPr lang="en-US" sz="1800" b="1" dirty="0">
                <a:latin typeface="Arial" panose="020B0604020202020204" pitchFamily="34" charset="0"/>
                <a:ea typeface="Calibri" panose="020F0502020204030204" pitchFamily="34" charset="0"/>
                <a:cs typeface="Arial" panose="020B0604020202020204" pitchFamily="34" charset="0"/>
              </a:rPr>
              <a:t>n de </a:t>
            </a:r>
            <a:r>
              <a:rPr lang="en-US" sz="1800" b="1" dirty="0" err="1">
                <a:latin typeface="Arial" panose="020B0604020202020204" pitchFamily="34" charset="0"/>
                <a:ea typeface="Calibri" panose="020F0502020204030204" pitchFamily="34" charset="0"/>
                <a:cs typeface="Arial" panose="020B0604020202020204" pitchFamily="34" charset="0"/>
              </a:rPr>
              <a:t>antecedentes</a:t>
            </a:r>
            <a:r>
              <a:rPr lang="en-US" sz="1800" b="1" dirty="0">
                <a:latin typeface="Arial" panose="020B0604020202020204" pitchFamily="34" charset="0"/>
                <a:ea typeface="Calibri" panose="020F0502020204030204" pitchFamily="34" charset="0"/>
                <a:cs typeface="Arial" panose="020B0604020202020204" pitchFamily="34" charset="0"/>
              </a:rPr>
              <a:t> (</a:t>
            </a:r>
            <a:r>
              <a:rPr lang="en-US" sz="1800" b="1" dirty="0" err="1">
                <a:latin typeface="Arial" panose="020B0604020202020204" pitchFamily="34" charset="0"/>
                <a:ea typeface="Calibri" panose="020F0502020204030204" pitchFamily="34" charset="0"/>
                <a:cs typeface="Arial" panose="020B0604020202020204" pitchFamily="34" charset="0"/>
              </a:rPr>
              <a:t>huellas</a:t>
            </a:r>
            <a:r>
              <a:rPr lang="en-US" sz="1800" b="1" dirty="0">
                <a:latin typeface="Arial" panose="020B0604020202020204" pitchFamily="34" charset="0"/>
                <a:ea typeface="Calibri" panose="020F0502020204030204" pitchFamily="34" charset="0"/>
                <a:cs typeface="Arial" panose="020B0604020202020204" pitchFamily="34" charset="0"/>
              </a:rPr>
              <a:t> </a:t>
            </a:r>
            <a:r>
              <a:rPr lang="en-US" sz="1800" b="1" dirty="0" err="1">
                <a:latin typeface="Arial" panose="020B0604020202020204" pitchFamily="34" charset="0"/>
                <a:ea typeface="Calibri" panose="020F0502020204030204" pitchFamily="34" charset="0"/>
                <a:cs typeface="Arial" panose="020B0604020202020204" pitchFamily="34" charset="0"/>
              </a:rPr>
              <a:t>Nivel</a:t>
            </a:r>
            <a:r>
              <a:rPr lang="en-US" sz="1800" b="1" dirty="0">
                <a:latin typeface="Arial" panose="020B0604020202020204" pitchFamily="34" charset="0"/>
                <a:ea typeface="Calibri" panose="020F0502020204030204" pitchFamily="34" charset="0"/>
                <a:cs typeface="Arial" panose="020B0604020202020204" pitchFamily="34" charset="0"/>
              </a:rPr>
              <a:t> 2)</a:t>
            </a:r>
            <a:endParaRPr lang="es-ES" sz="1800" b="1" dirty="0">
              <a:latin typeface="Arial" panose="020B0604020202020204" pitchFamily="34" charset="0"/>
              <a:cs typeface="Arial" panose="020B0604020202020204" pitchFamily="34" charset="0"/>
            </a:endParaRPr>
          </a:p>
          <a:p>
            <a:pPr marL="0" marR="0">
              <a:lnSpc>
                <a:spcPct val="115000"/>
              </a:lnSpc>
              <a:spcBef>
                <a:spcPts val="0"/>
              </a:spcBef>
              <a:spcAft>
                <a:spcPts val="1000"/>
              </a:spcAft>
            </a:pPr>
            <a:r>
              <a:rPr lang="en-US" sz="1800" b="1" dirty="0" err="1">
                <a:latin typeface="Arial" panose="020B0604020202020204" pitchFamily="34" charset="0"/>
                <a:ea typeface="Calibri" panose="020F0502020204030204" pitchFamily="34" charset="0"/>
                <a:cs typeface="Arial" panose="020B0604020202020204" pitchFamily="34" charset="0"/>
              </a:rPr>
              <a:t>Firmar</a:t>
            </a:r>
            <a:r>
              <a:rPr lang="en-US" sz="1800" b="1" dirty="0">
                <a:latin typeface="Arial" panose="020B0604020202020204" pitchFamily="34" charset="0"/>
                <a:ea typeface="Calibri" panose="020F0502020204030204" pitchFamily="34" charset="0"/>
                <a:cs typeface="Arial" panose="020B0604020202020204" pitchFamily="34" charset="0"/>
              </a:rPr>
              <a:t> </a:t>
            </a:r>
            <a:r>
              <a:rPr lang="en-US" sz="1800" b="1" dirty="0" err="1">
                <a:latin typeface="Arial" panose="020B0604020202020204" pitchFamily="34" charset="0"/>
                <a:ea typeface="Calibri" panose="020F0502020204030204" pitchFamily="34" charset="0"/>
                <a:cs typeface="Arial" panose="020B0604020202020204" pitchFamily="34" charset="0"/>
              </a:rPr>
              <a:t>todos</a:t>
            </a:r>
            <a:r>
              <a:rPr lang="en-US" sz="1800" b="1" dirty="0">
                <a:latin typeface="Arial" panose="020B0604020202020204" pitchFamily="34" charset="0"/>
                <a:ea typeface="Calibri" panose="020F0502020204030204" pitchFamily="34" charset="0"/>
                <a:cs typeface="Arial" panose="020B0604020202020204" pitchFamily="34" charset="0"/>
              </a:rPr>
              <a:t> los </a:t>
            </a:r>
            <a:r>
              <a:rPr lang="en-US" sz="1800" b="1" dirty="0" err="1">
                <a:latin typeface="Arial" panose="020B0604020202020204" pitchFamily="34" charset="0"/>
                <a:ea typeface="Calibri" panose="020F0502020204030204" pitchFamily="34" charset="0"/>
                <a:cs typeface="Arial" panose="020B0604020202020204" pitchFamily="34" charset="0"/>
              </a:rPr>
              <a:t>documentos</a:t>
            </a:r>
            <a:r>
              <a:rPr lang="en-US" sz="1800" b="1" dirty="0">
                <a:latin typeface="Arial" panose="020B0604020202020204" pitchFamily="34" charset="0"/>
                <a:ea typeface="Calibri" panose="020F0502020204030204" pitchFamily="34" charset="0"/>
                <a:cs typeface="Arial" panose="020B0604020202020204" pitchFamily="34" charset="0"/>
              </a:rPr>
              <a:t> </a:t>
            </a:r>
            <a:r>
              <a:rPr lang="en-US" sz="1800" b="1" dirty="0" err="1">
                <a:latin typeface="Arial" panose="020B0604020202020204" pitchFamily="34" charset="0"/>
                <a:ea typeface="Calibri" panose="020F0502020204030204" pitchFamily="34" charset="0"/>
                <a:cs typeface="Arial" panose="020B0604020202020204" pitchFamily="34" charset="0"/>
              </a:rPr>
              <a:t>relacionados</a:t>
            </a:r>
            <a:r>
              <a:rPr lang="en-US" sz="1800" b="1" dirty="0">
                <a:latin typeface="Arial" panose="020B0604020202020204" pitchFamily="34" charset="0"/>
                <a:ea typeface="Calibri" panose="020F0502020204030204" pitchFamily="34" charset="0"/>
                <a:cs typeface="Arial" panose="020B0604020202020204" pitchFamily="34" charset="0"/>
              </a:rPr>
              <a:t> con el </a:t>
            </a:r>
            <a:r>
              <a:rPr lang="en-US" sz="1800" b="1" dirty="0" err="1">
                <a:latin typeface="Arial" panose="020B0604020202020204" pitchFamily="34" charset="0"/>
                <a:ea typeface="Calibri" panose="020F0502020204030204" pitchFamily="34" charset="0"/>
                <a:cs typeface="Arial" panose="020B0604020202020204" pitchFamily="34" charset="0"/>
              </a:rPr>
              <a:t>programa</a:t>
            </a:r>
            <a:endParaRPr lang="en-US" sz="1800" b="1" dirty="0">
              <a:latin typeface="Arial" panose="020B0604020202020204" pitchFamily="34" charset="0"/>
              <a:ea typeface="Calibri" panose="020F0502020204030204" pitchFamily="34" charset="0"/>
              <a:cs typeface="Arial" panose="020B0604020202020204" pitchFamily="34" charset="0"/>
            </a:endParaRPr>
          </a:p>
          <a:p>
            <a:pPr marL="0">
              <a:lnSpc>
                <a:spcPct val="115000"/>
              </a:lnSpc>
              <a:spcBef>
                <a:spcPts val="0"/>
              </a:spcBef>
              <a:spcAft>
                <a:spcPts val="1000"/>
              </a:spcAft>
            </a:pPr>
            <a:r>
              <a:rPr lang="en-US" sz="1800" b="1" dirty="0" err="1">
                <a:latin typeface="Arial" panose="020B0604020202020204" pitchFamily="34" charset="0"/>
                <a:ea typeface="Calibri" panose="020F0502020204030204" pitchFamily="34" charset="0"/>
                <a:cs typeface="Arial" panose="020B0604020202020204" pitchFamily="34" charset="0"/>
              </a:rPr>
              <a:t>Usar</a:t>
            </a:r>
            <a:r>
              <a:rPr lang="en-US" sz="1800" b="1" dirty="0">
                <a:latin typeface="Arial" panose="020B0604020202020204" pitchFamily="34" charset="0"/>
                <a:ea typeface="Calibri" panose="020F0502020204030204" pitchFamily="34" charset="0"/>
                <a:cs typeface="Arial" panose="020B0604020202020204" pitchFamily="34" charset="0"/>
              </a:rPr>
              <a:t> </a:t>
            </a:r>
            <a:r>
              <a:rPr lang="en-US" sz="1800" b="1" dirty="0" err="1">
                <a:latin typeface="Arial" panose="020B0604020202020204" pitchFamily="34" charset="0"/>
                <a:ea typeface="Calibri" panose="020F0502020204030204" pitchFamily="34" charset="0"/>
                <a:cs typeface="Arial" panose="020B0604020202020204" pitchFamily="34" charset="0"/>
              </a:rPr>
              <a:t>responsablemente</a:t>
            </a:r>
            <a:r>
              <a:rPr lang="en-US" sz="1800" b="1" dirty="0">
                <a:latin typeface="Arial" panose="020B0604020202020204" pitchFamily="34" charset="0"/>
                <a:ea typeface="Calibri" panose="020F0502020204030204" pitchFamily="34" charset="0"/>
                <a:cs typeface="Arial" panose="020B0604020202020204" pitchFamily="34" charset="0"/>
              </a:rPr>
              <a:t> el </a:t>
            </a:r>
            <a:r>
              <a:rPr lang="en-US" sz="1800" b="1" dirty="0" err="1">
                <a:latin typeface="Arial" panose="020B0604020202020204" pitchFamily="34" charset="0"/>
                <a:ea typeface="Calibri" panose="020F0502020204030204" pitchFamily="34" charset="0"/>
                <a:cs typeface="Arial" panose="020B0604020202020204" pitchFamily="34" charset="0"/>
              </a:rPr>
              <a:t>presupuesto</a:t>
            </a:r>
            <a:r>
              <a:rPr lang="en-US" sz="1800" b="1" dirty="0">
                <a:latin typeface="Arial" panose="020B0604020202020204" pitchFamily="34" charset="0"/>
                <a:ea typeface="Calibri" panose="020F0502020204030204" pitchFamily="34" charset="0"/>
                <a:cs typeface="Arial" panose="020B0604020202020204" pitchFamily="34" charset="0"/>
              </a:rPr>
              <a:t> </a:t>
            </a:r>
            <a:r>
              <a:rPr lang="en-US" sz="1800" b="1" dirty="0" err="1">
                <a:latin typeface="Arial" panose="020B0604020202020204" pitchFamily="34" charset="0"/>
                <a:ea typeface="Calibri" panose="020F0502020204030204" pitchFamily="34" charset="0"/>
                <a:cs typeface="Arial" panose="020B0604020202020204" pitchFamily="34" charset="0"/>
              </a:rPr>
              <a:t>asignado</a:t>
            </a:r>
            <a:r>
              <a:rPr lang="en-US" sz="1800" b="1" dirty="0">
                <a:latin typeface="Arial" panose="020B0604020202020204" pitchFamily="34" charset="0"/>
                <a:ea typeface="Calibri" panose="020F0502020204030204" pitchFamily="34" charset="0"/>
                <a:cs typeface="Arial" panose="020B0604020202020204" pitchFamily="34" charset="0"/>
              </a:rPr>
              <a:t> </a:t>
            </a:r>
            <a:r>
              <a:rPr lang="en-US" sz="1800" b="1" dirty="0" err="1">
                <a:latin typeface="Arial" panose="020B0604020202020204" pitchFamily="34" charset="0"/>
                <a:ea typeface="Calibri" panose="020F0502020204030204" pitchFamily="34" charset="0"/>
                <a:cs typeface="Arial" panose="020B0604020202020204" pitchFamily="34" charset="0"/>
              </a:rPr>
              <a:t>mensualmente</a:t>
            </a:r>
            <a:r>
              <a:rPr lang="en-US" sz="1800" b="1" dirty="0">
                <a:latin typeface="Arial" panose="020B0604020202020204" pitchFamily="34" charset="0"/>
                <a:ea typeface="Calibri" panose="020F0502020204030204" pitchFamily="34" charset="0"/>
                <a:cs typeface="Arial" panose="020B0604020202020204" pitchFamily="34" charset="0"/>
              </a:rPr>
              <a:t> y  </a:t>
            </a:r>
            <a:r>
              <a:rPr lang="en-US" sz="1800" b="1" dirty="0" err="1">
                <a:latin typeface="Arial" panose="020B0604020202020204" pitchFamily="34" charset="0"/>
                <a:ea typeface="Calibri" panose="020F0502020204030204" pitchFamily="34" charset="0"/>
                <a:cs typeface="Arial" panose="020B0604020202020204" pitchFamily="34" charset="0"/>
              </a:rPr>
              <a:t>asegurarse</a:t>
            </a:r>
            <a:r>
              <a:rPr lang="en-US" sz="1800" b="1" dirty="0">
                <a:latin typeface="Arial" panose="020B0604020202020204" pitchFamily="34" charset="0"/>
                <a:ea typeface="Calibri" panose="020F0502020204030204" pitchFamily="34" charset="0"/>
                <a:cs typeface="Arial" panose="020B0604020202020204" pitchFamily="34" charset="0"/>
              </a:rPr>
              <a:t> de que las </a:t>
            </a:r>
            <a:r>
              <a:rPr lang="en-US" sz="1800" b="1" dirty="0" err="1">
                <a:latin typeface="Arial" panose="020B0604020202020204" pitchFamily="34" charset="0"/>
                <a:ea typeface="Calibri" panose="020F0502020204030204" pitchFamily="34" charset="0"/>
                <a:cs typeface="Arial" panose="020B0604020202020204" pitchFamily="34" charset="0"/>
              </a:rPr>
              <a:t>necesidades</a:t>
            </a:r>
            <a:r>
              <a:rPr lang="en-US" sz="1800" b="1" dirty="0">
                <a:latin typeface="Arial" panose="020B0604020202020204" pitchFamily="34" charset="0"/>
                <a:ea typeface="Calibri" panose="020F0502020204030204" pitchFamily="34" charset="0"/>
                <a:cs typeface="Arial" panose="020B0604020202020204" pitchFamily="34" charset="0"/>
              </a:rPr>
              <a:t> y </a:t>
            </a:r>
            <a:r>
              <a:rPr lang="en-US" sz="1800" b="1" dirty="0" err="1">
                <a:latin typeface="Arial" panose="020B0604020202020204" pitchFamily="34" charset="0"/>
                <a:ea typeface="Calibri" panose="020F0502020204030204" pitchFamily="34" charset="0"/>
                <a:cs typeface="Arial" panose="020B0604020202020204" pitchFamily="34" charset="0"/>
              </a:rPr>
              <a:t>metas</a:t>
            </a:r>
            <a:r>
              <a:rPr lang="en-US" sz="1800" b="1" dirty="0">
                <a:latin typeface="Arial" panose="020B0604020202020204" pitchFamily="34" charset="0"/>
                <a:ea typeface="Calibri" panose="020F0502020204030204" pitchFamily="34" charset="0"/>
                <a:cs typeface="Arial" panose="020B0604020202020204" pitchFamily="34" charset="0"/>
              </a:rPr>
              <a:t> </a:t>
            </a:r>
            <a:r>
              <a:rPr lang="en-US" sz="1800" b="1" dirty="0" err="1">
                <a:latin typeface="Arial" panose="020B0604020202020204" pitchFamily="34" charset="0"/>
                <a:ea typeface="Calibri" panose="020F0502020204030204" pitchFamily="34" charset="0"/>
                <a:cs typeface="Arial" panose="020B0604020202020204" pitchFamily="34" charset="0"/>
              </a:rPr>
              <a:t>delineadas</a:t>
            </a:r>
            <a:r>
              <a:rPr lang="en-US" sz="1800" b="1" dirty="0">
                <a:latin typeface="Arial" panose="020B0604020202020204" pitchFamily="34" charset="0"/>
                <a:ea typeface="Calibri" panose="020F0502020204030204" pitchFamily="34" charset="0"/>
                <a:cs typeface="Arial" panose="020B0604020202020204" pitchFamily="34" charset="0"/>
              </a:rPr>
              <a:t> </a:t>
            </a:r>
            <a:r>
              <a:rPr lang="en-US" sz="1800" b="1" dirty="0" err="1">
                <a:latin typeface="Arial" panose="020B0604020202020204" pitchFamily="34" charset="0"/>
                <a:ea typeface="Calibri" panose="020F0502020204030204" pitchFamily="34" charset="0"/>
                <a:cs typeface="Arial" panose="020B0604020202020204" pitchFamily="34" charset="0"/>
              </a:rPr>
              <a:t>en</a:t>
            </a:r>
            <a:r>
              <a:rPr lang="en-US" sz="1800" b="1" dirty="0">
                <a:latin typeface="Arial" panose="020B0604020202020204" pitchFamily="34" charset="0"/>
                <a:ea typeface="Calibri" panose="020F0502020204030204" pitchFamily="34" charset="0"/>
                <a:cs typeface="Arial" panose="020B0604020202020204" pitchFamily="34" charset="0"/>
              </a:rPr>
              <a:t> el plan the </a:t>
            </a:r>
            <a:r>
              <a:rPr lang="en-US" sz="1800" b="1" dirty="0" err="1">
                <a:latin typeface="Arial" panose="020B0604020202020204" pitchFamily="34" charset="0"/>
                <a:ea typeface="Calibri" panose="020F0502020204030204" pitchFamily="34" charset="0"/>
                <a:cs typeface="Arial" panose="020B0604020202020204" pitchFamily="34" charset="0"/>
              </a:rPr>
              <a:t>apoyo</a:t>
            </a:r>
            <a:r>
              <a:rPr lang="en-US" sz="1800" b="1" dirty="0">
                <a:latin typeface="Arial" panose="020B0604020202020204" pitchFamily="34" charset="0"/>
                <a:ea typeface="Calibri" panose="020F0502020204030204" pitchFamily="34" charset="0"/>
                <a:cs typeface="Arial" panose="020B0604020202020204" pitchFamily="34" charset="0"/>
              </a:rPr>
              <a:t> </a:t>
            </a:r>
            <a:r>
              <a:rPr lang="en-US" sz="1800" b="1" dirty="0" err="1">
                <a:latin typeface="Arial" panose="020B0604020202020204" pitchFamily="34" charset="0"/>
                <a:ea typeface="Calibri" panose="020F0502020204030204" pitchFamily="34" charset="0"/>
                <a:cs typeface="Arial" panose="020B0604020202020204" pitchFamily="34" charset="0"/>
              </a:rPr>
              <a:t>sean</a:t>
            </a:r>
            <a:r>
              <a:rPr lang="en-US" sz="1800" b="1" dirty="0">
                <a:latin typeface="Arial" panose="020B0604020202020204" pitchFamily="34" charset="0"/>
                <a:ea typeface="Calibri" panose="020F0502020204030204" pitchFamily="34" charset="0"/>
                <a:cs typeface="Arial" panose="020B0604020202020204" pitchFamily="34" charset="0"/>
              </a:rPr>
              <a:t> </a:t>
            </a:r>
            <a:r>
              <a:rPr lang="en-US" sz="1800" b="1" dirty="0" err="1">
                <a:latin typeface="Arial" panose="020B0604020202020204" pitchFamily="34" charset="0"/>
                <a:ea typeface="Calibri" panose="020F0502020204030204" pitchFamily="34" charset="0"/>
                <a:cs typeface="Arial" panose="020B0604020202020204" pitchFamily="34" charset="0"/>
              </a:rPr>
              <a:t>cumplidas</a:t>
            </a:r>
            <a:endParaRPr lang="en-US" sz="1800" b="1" dirty="0">
              <a:latin typeface="Arial" panose="020B0604020202020204" pitchFamily="34" charset="0"/>
              <a:ea typeface="Calibri" panose="020F0502020204030204" pitchFamily="34" charset="0"/>
              <a:cs typeface="Arial" panose="020B0604020202020204" pitchFamily="34" charset="0"/>
            </a:endParaRPr>
          </a:p>
          <a:p>
            <a:r>
              <a:rPr lang="es-ES" sz="1800" b="1" dirty="0">
                <a:latin typeface="Arial" panose="020B0604020202020204" pitchFamily="34" charset="0"/>
                <a:cs typeface="Arial" panose="020B0604020202020204" pitchFamily="34" charset="0"/>
              </a:rPr>
              <a:t>Cooperar con el Monitoreo de Control de Calidad</a:t>
            </a:r>
          </a:p>
          <a:p>
            <a:r>
              <a:rPr lang="es-ES" sz="1800" b="1" dirty="0">
                <a:latin typeface="Arial" panose="020B0604020202020204" pitchFamily="34" charset="0"/>
                <a:cs typeface="Arial" panose="020B0604020202020204" pitchFamily="34" charset="0"/>
              </a:rPr>
              <a:t>Guardar y mantener los documentos relacionados al programa de CDC+ por lo menos seis años</a:t>
            </a:r>
            <a:endParaRPr lang="en-US" sz="1800" b="1" dirty="0">
              <a:solidFill>
                <a:schemeClr val="tx1"/>
              </a:solidFill>
              <a:latin typeface="Arial" panose="020B0604020202020204" pitchFamily="34" charset="0"/>
              <a:cs typeface="Arial" panose="020B0604020202020204" pitchFamily="34" charset="0"/>
            </a:endParaRPr>
          </a:p>
          <a:p>
            <a:pPr>
              <a:buFont typeface="Wingdings" pitchFamily="2" charset="2"/>
              <a:buChar char="§"/>
            </a:pPr>
            <a:endParaRPr lang="en-US" sz="2400" b="1" dirty="0">
              <a:solidFill>
                <a:schemeClr val="tx1"/>
              </a:solidFill>
              <a:latin typeface="Arial" charset="0"/>
              <a:cs typeface="Arial" charset="0"/>
            </a:endParaRPr>
          </a:p>
          <a:p>
            <a:pPr>
              <a:buNone/>
            </a:pPr>
            <a:endParaRPr lang="en-US" sz="2400" b="1" dirty="0">
              <a:latin typeface="Arial" charset="0"/>
              <a:cs typeface="Arial" charset="0"/>
            </a:endParaRPr>
          </a:p>
          <a:p>
            <a:pPr>
              <a:buFont typeface="Wingdings" pitchFamily="2" charset="2"/>
              <a:buChar char="§"/>
            </a:pPr>
            <a:endParaRPr lang="en-US" sz="2100" b="1" dirty="0">
              <a:latin typeface="Arial" charset="0"/>
              <a:cs typeface="Arial" charset="0"/>
            </a:endParaRPr>
          </a:p>
          <a:p>
            <a:pPr>
              <a:buFont typeface="Wingdings" pitchFamily="2" charset="2"/>
              <a:buChar char="§"/>
            </a:pPr>
            <a:endParaRPr lang="en-US" sz="1800" dirty="0">
              <a:latin typeface="Arial" charset="0"/>
              <a:cs typeface="Arial" charset="0"/>
            </a:endParaRPr>
          </a:p>
        </p:txBody>
      </p:sp>
      <p:pic>
        <p:nvPicPr>
          <p:cNvPr id="12" name="Picture 11" descr="lady hmbiz3.JPG"/>
          <p:cNvPicPr>
            <a:picLocks noChangeAspect="1"/>
          </p:cNvPicPr>
          <p:nvPr/>
        </p:nvPicPr>
        <p:blipFill>
          <a:blip r:embed="rId3" cstate="print"/>
          <a:stretch>
            <a:fillRect/>
          </a:stretch>
        </p:blipFill>
        <p:spPr>
          <a:xfrm>
            <a:off x="7120467" y="2030815"/>
            <a:ext cx="1631592" cy="2209800"/>
          </a:xfrm>
          <a:prstGeom prst="rect">
            <a:avLst/>
          </a:prstGeom>
        </p:spPr>
        <p:style>
          <a:lnRef idx="1">
            <a:schemeClr val="accent6"/>
          </a:lnRef>
          <a:fillRef idx="2">
            <a:schemeClr val="accent6"/>
          </a:fillRef>
          <a:effectRef idx="1">
            <a:schemeClr val="accent6"/>
          </a:effectRef>
          <a:fontRef idx="minor">
            <a:schemeClr val="dk1"/>
          </a:fontRef>
        </p:style>
      </p:pic>
      <p:pic>
        <p:nvPicPr>
          <p:cNvPr id="13" name="Picture 12" descr="check payment.JPG"/>
          <p:cNvPicPr>
            <a:picLocks noChangeAspect="1"/>
          </p:cNvPicPr>
          <p:nvPr/>
        </p:nvPicPr>
        <p:blipFill>
          <a:blip r:embed="rId4" cstate="print"/>
          <a:stretch>
            <a:fillRect/>
          </a:stretch>
        </p:blipFill>
        <p:spPr>
          <a:xfrm>
            <a:off x="7086600" y="4578096"/>
            <a:ext cx="1582843" cy="2066332"/>
          </a:xfrm>
          <a:prstGeom prst="rect">
            <a:avLst/>
          </a:prstGeom>
        </p:spPr>
        <p:style>
          <a:lnRef idx="1">
            <a:schemeClr val="accent6"/>
          </a:lnRef>
          <a:fillRef idx="2">
            <a:schemeClr val="accent6"/>
          </a:fillRef>
          <a:effectRef idx="1">
            <a:schemeClr val="accent6"/>
          </a:effectRef>
          <a:fontRef idx="minor">
            <a:schemeClr val="dk1"/>
          </a:fontRef>
        </p:style>
      </p:pic>
      <p:sp>
        <p:nvSpPr>
          <p:cNvPr id="2" name="Rectangle 1"/>
          <p:cNvSpPr/>
          <p:nvPr/>
        </p:nvSpPr>
        <p:spPr>
          <a:xfrm>
            <a:off x="8691052" y="6336651"/>
            <a:ext cx="383438"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29EDAF27-9DE2-4175-8EDE-96F67E981E31}" type="slidenum">
              <a:rPr kumimoji="0" lang="en-US" altLang="en-US" sz="1400" b="0" i="0" u="none" strike="noStrike" kern="0" cap="none" spc="0" normalizeH="0" baseline="0" noProof="0" smtClean="0">
                <a:ln>
                  <a:noFill/>
                </a:ln>
                <a:solidFill>
                  <a:srgbClr val="6699FF"/>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sysClr val="windowText" lastClr="000000"/>
              </a:solidFill>
              <a:effectLst/>
              <a:uLnTx/>
              <a:uFillTx/>
            </a:endParaRPr>
          </a:p>
        </p:txBody>
      </p:sp>
    </p:spTree>
  </p:cSld>
  <p:clrMapOvr>
    <a:masterClrMapping/>
  </p:clrMapOvr>
  <p:transition>
    <p:cover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42900" y="4210445"/>
            <a:ext cx="8458200" cy="2495155"/>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Times New Roman" pitchFamily="18" charset="0"/>
            </a:endParaRPr>
          </a:p>
        </p:txBody>
      </p:sp>
      <p:sp>
        <p:nvSpPr>
          <p:cNvPr id="23554" name="Title 1"/>
          <p:cNvSpPr>
            <a:spLocks noGrp="1"/>
          </p:cNvSpPr>
          <p:nvPr>
            <p:ph type="title"/>
          </p:nvPr>
        </p:nvSpPr>
        <p:spPr>
          <a:xfrm>
            <a:off x="0" y="1600200"/>
            <a:ext cx="9144000" cy="381000"/>
          </a:xfrm>
        </p:spPr>
        <p:txBody>
          <a:bodyPr/>
          <a:lstStyle/>
          <a:p>
            <a:pPr algn="ctr"/>
            <a:r>
              <a:rPr lang="en-US" sz="4400" dirty="0">
                <a:latin typeface="Arial" charset="0"/>
                <a:cs typeface="Arial" charset="0"/>
              </a:rPr>
              <a:t>El </a:t>
            </a:r>
            <a:r>
              <a:rPr lang="en-US" sz="4400" dirty="0" err="1">
                <a:latin typeface="Arial" charset="0"/>
                <a:cs typeface="Arial" charset="0"/>
              </a:rPr>
              <a:t>Representante</a:t>
            </a:r>
            <a:endParaRPr lang="en-US" sz="4400" dirty="0">
              <a:latin typeface="Arial" charset="0"/>
              <a:cs typeface="Arial" charset="0"/>
            </a:endParaRPr>
          </a:p>
        </p:txBody>
      </p:sp>
      <p:sp>
        <p:nvSpPr>
          <p:cNvPr id="23555" name="Content Placeholder 2"/>
          <p:cNvSpPr>
            <a:spLocks noGrp="1"/>
          </p:cNvSpPr>
          <p:nvPr>
            <p:ph idx="1"/>
          </p:nvPr>
        </p:nvSpPr>
        <p:spPr>
          <a:xfrm>
            <a:off x="228600" y="2057400"/>
            <a:ext cx="8686800" cy="457199"/>
          </a:xfrm>
        </p:spPr>
        <p:txBody>
          <a:bodyPr/>
          <a:lstStyle/>
          <a:p>
            <a:pPr marL="0" indent="0">
              <a:buNone/>
            </a:pPr>
            <a:r>
              <a:rPr lang="en-US" sz="2400" b="1" dirty="0">
                <a:solidFill>
                  <a:schemeClr val="tx1"/>
                </a:solidFill>
                <a:latin typeface="Arial" charset="0"/>
                <a:cs typeface="Arial" charset="0"/>
              </a:rPr>
              <a:t>          </a:t>
            </a:r>
            <a:r>
              <a:rPr lang="en-US" sz="2400" b="1" dirty="0" err="1">
                <a:solidFill>
                  <a:schemeClr val="tx1"/>
                </a:solidFill>
                <a:latin typeface="Arial" charset="0"/>
                <a:cs typeface="Arial" charset="0"/>
              </a:rPr>
              <a:t>Tiene</a:t>
            </a:r>
            <a:r>
              <a:rPr lang="en-US" sz="2400" b="1" dirty="0">
                <a:solidFill>
                  <a:schemeClr val="tx1"/>
                </a:solidFill>
                <a:latin typeface="Arial" charset="0"/>
                <a:cs typeface="Arial" charset="0"/>
              </a:rPr>
              <a:t> </a:t>
            </a:r>
            <a:r>
              <a:rPr lang="en-US" sz="2400" b="1" dirty="0" err="1">
                <a:solidFill>
                  <a:schemeClr val="tx1"/>
                </a:solidFill>
                <a:latin typeface="Arial" charset="0"/>
                <a:cs typeface="Arial" charset="0"/>
              </a:rPr>
              <a:t>que</a:t>
            </a:r>
            <a:r>
              <a:rPr lang="en-US" sz="2400" b="1" dirty="0">
                <a:solidFill>
                  <a:schemeClr val="tx1"/>
                </a:solidFill>
                <a:latin typeface="Arial" charset="0"/>
                <a:cs typeface="Arial" charset="0"/>
              </a:rPr>
              <a:t> </a:t>
            </a:r>
            <a:r>
              <a:rPr lang="en-US" sz="2400" b="1" dirty="0" err="1">
                <a:solidFill>
                  <a:schemeClr val="tx1"/>
                </a:solidFill>
                <a:latin typeface="Arial" charset="0"/>
                <a:cs typeface="Arial" charset="0"/>
              </a:rPr>
              <a:t>tener</a:t>
            </a:r>
            <a:r>
              <a:rPr lang="en-US" sz="2400" b="1" dirty="0">
                <a:solidFill>
                  <a:schemeClr val="tx1"/>
                </a:solidFill>
                <a:latin typeface="Arial" charset="0"/>
                <a:cs typeface="Arial" charset="0"/>
              </a:rPr>
              <a:t> </a:t>
            </a:r>
            <a:r>
              <a:rPr lang="en-US" sz="2400" b="1" dirty="0" err="1">
                <a:solidFill>
                  <a:schemeClr val="tx1"/>
                </a:solidFill>
                <a:latin typeface="Arial" charset="0"/>
                <a:cs typeface="Arial" charset="0"/>
              </a:rPr>
              <a:t>por</a:t>
            </a:r>
            <a:r>
              <a:rPr lang="en-US" sz="2400" b="1" dirty="0">
                <a:solidFill>
                  <a:schemeClr val="tx1"/>
                </a:solidFill>
                <a:latin typeface="Arial" charset="0"/>
                <a:cs typeface="Arial" charset="0"/>
              </a:rPr>
              <a:t> lo </a:t>
            </a:r>
            <a:r>
              <a:rPr lang="en-US" sz="2400" b="1" dirty="0" err="1">
                <a:solidFill>
                  <a:schemeClr val="tx1"/>
                </a:solidFill>
                <a:latin typeface="Arial" charset="0"/>
                <a:cs typeface="Arial" charset="0"/>
              </a:rPr>
              <a:t>menos</a:t>
            </a:r>
            <a:r>
              <a:rPr lang="en-US" sz="2400" b="1" dirty="0">
                <a:solidFill>
                  <a:schemeClr val="tx1"/>
                </a:solidFill>
                <a:latin typeface="Arial" charset="0"/>
                <a:cs typeface="Arial" charset="0"/>
              </a:rPr>
              <a:t> 18 </a:t>
            </a:r>
            <a:r>
              <a:rPr lang="es-ES" sz="2400" b="1" dirty="0">
                <a:latin typeface="arial" panose="020B0604020202020204" pitchFamily="34" charset="0"/>
              </a:rPr>
              <a:t>años de edad</a:t>
            </a:r>
          </a:p>
          <a:p>
            <a:pPr algn="ctr">
              <a:buNone/>
            </a:pPr>
            <a:r>
              <a:rPr lang="en-US" sz="2400" b="1" dirty="0">
                <a:solidFill>
                  <a:schemeClr val="tx1"/>
                </a:solidFill>
                <a:latin typeface="Arial" charset="0"/>
                <a:cs typeface="Arial" charset="0"/>
              </a:rPr>
              <a:t>de </a:t>
            </a:r>
            <a:r>
              <a:rPr lang="en-US" sz="2400" b="1" dirty="0" err="1">
                <a:solidFill>
                  <a:schemeClr val="tx1"/>
                </a:solidFill>
                <a:latin typeface="Arial" charset="0"/>
                <a:cs typeface="Arial" charset="0"/>
              </a:rPr>
              <a:t>edad</a:t>
            </a:r>
            <a:endParaRPr lang="en-US" sz="2400" b="1" dirty="0">
              <a:solidFill>
                <a:schemeClr val="tx1"/>
              </a:solidFill>
              <a:latin typeface="Arial" charset="0"/>
              <a:cs typeface="Arial" charset="0"/>
            </a:endParaRPr>
          </a:p>
          <a:p>
            <a:pPr>
              <a:buNone/>
            </a:pPr>
            <a:endParaRPr lang="en-US" sz="2400" b="1" u="sng" dirty="0">
              <a:solidFill>
                <a:schemeClr val="tx1"/>
              </a:solidFill>
              <a:latin typeface="Arial" charset="0"/>
              <a:cs typeface="Arial" charset="0"/>
            </a:endParaRPr>
          </a:p>
          <a:p>
            <a:pPr>
              <a:buNone/>
            </a:pPr>
            <a:endParaRPr lang="en-US" sz="2400" b="1" u="sng" dirty="0">
              <a:latin typeface="Arial" charset="0"/>
              <a:cs typeface="Arial" charset="0"/>
            </a:endParaRPr>
          </a:p>
          <a:p>
            <a:pPr marL="0" indent="0" algn="ctr">
              <a:buNone/>
            </a:pPr>
            <a:r>
              <a:rPr lang="en-US" sz="2400" dirty="0">
                <a:latin typeface="Arial" charset="0"/>
                <a:cs typeface="Arial" charset="0"/>
              </a:rPr>
              <a:t>Si el </a:t>
            </a:r>
            <a:r>
              <a:rPr lang="en-US" sz="2400" dirty="0" err="1">
                <a:latin typeface="Arial" charset="0"/>
                <a:cs typeface="Arial" charset="0"/>
              </a:rPr>
              <a:t>participante</a:t>
            </a:r>
            <a:r>
              <a:rPr lang="en-US" sz="2400" dirty="0">
                <a:latin typeface="Arial" charset="0"/>
                <a:cs typeface="Arial" charset="0"/>
              </a:rPr>
              <a:t> no </a:t>
            </a:r>
            <a:r>
              <a:rPr lang="en-US" sz="2400" dirty="0" err="1">
                <a:latin typeface="Arial" charset="0"/>
                <a:cs typeface="Arial" charset="0"/>
              </a:rPr>
              <a:t>puede</a:t>
            </a:r>
            <a:r>
              <a:rPr lang="en-US" sz="2400" dirty="0">
                <a:latin typeface="Arial" charset="0"/>
                <a:cs typeface="Arial" charset="0"/>
              </a:rPr>
              <a:t> </a:t>
            </a:r>
            <a:r>
              <a:rPr lang="en-US" sz="2400" dirty="0" err="1">
                <a:latin typeface="Arial" charset="0"/>
                <a:cs typeface="Arial" charset="0"/>
              </a:rPr>
              <a:t>dirigir</a:t>
            </a:r>
            <a:r>
              <a:rPr lang="en-US" sz="2400" dirty="0">
                <a:latin typeface="Arial" charset="0"/>
                <a:cs typeface="Arial" charset="0"/>
              </a:rPr>
              <a:t> </a:t>
            </a:r>
            <a:r>
              <a:rPr lang="en-US" sz="2400" dirty="0" err="1">
                <a:latin typeface="Arial" charset="0"/>
                <a:cs typeface="Arial" charset="0"/>
              </a:rPr>
              <a:t>su</a:t>
            </a:r>
            <a:r>
              <a:rPr lang="en-US" sz="2400" dirty="0">
                <a:latin typeface="Arial" charset="0"/>
                <a:cs typeface="Arial" charset="0"/>
              </a:rPr>
              <a:t> </a:t>
            </a:r>
            <a:r>
              <a:rPr lang="en-US" sz="2400" dirty="0" err="1">
                <a:latin typeface="Arial" charset="0"/>
                <a:cs typeface="Arial" charset="0"/>
              </a:rPr>
              <a:t>propio</a:t>
            </a:r>
            <a:r>
              <a:rPr lang="en-US" sz="2400" dirty="0">
                <a:latin typeface="Arial" charset="0"/>
                <a:cs typeface="Arial" charset="0"/>
              </a:rPr>
              <a:t> </a:t>
            </a:r>
            <a:r>
              <a:rPr lang="en-US" sz="2400" dirty="0" err="1">
                <a:latin typeface="Arial" charset="0"/>
                <a:cs typeface="Arial" charset="0"/>
              </a:rPr>
              <a:t>cuido</a:t>
            </a:r>
            <a:r>
              <a:rPr lang="en-US" sz="2400" dirty="0">
                <a:latin typeface="Arial" charset="0"/>
                <a:cs typeface="Arial" charset="0"/>
              </a:rPr>
              <a:t>, </a:t>
            </a:r>
            <a:r>
              <a:rPr lang="en-US" sz="2400" dirty="0" err="1">
                <a:latin typeface="Arial" charset="0"/>
                <a:cs typeface="Arial" charset="0"/>
              </a:rPr>
              <a:t>entonces</a:t>
            </a:r>
            <a:r>
              <a:rPr lang="en-US" sz="2400" dirty="0">
                <a:latin typeface="Arial" charset="0"/>
                <a:cs typeface="Arial" charset="0"/>
              </a:rPr>
              <a:t> </a:t>
            </a:r>
            <a:r>
              <a:rPr lang="en-US" sz="2400" dirty="0" err="1">
                <a:latin typeface="Arial" charset="0"/>
                <a:cs typeface="Arial" charset="0"/>
              </a:rPr>
              <a:t>deber</a:t>
            </a:r>
            <a:r>
              <a:rPr lang="en-US" sz="2400" dirty="0" err="1"/>
              <a:t>á</a:t>
            </a:r>
            <a:r>
              <a:rPr lang="en-US" sz="2400" dirty="0">
                <a:latin typeface="Arial" charset="0"/>
                <a:cs typeface="Arial" charset="0"/>
              </a:rPr>
              <a:t> </a:t>
            </a:r>
            <a:r>
              <a:rPr lang="en-US" sz="2400" dirty="0" err="1">
                <a:latin typeface="Arial" charset="0"/>
                <a:cs typeface="Arial" charset="0"/>
              </a:rPr>
              <a:t>seleccionar</a:t>
            </a:r>
            <a:r>
              <a:rPr lang="en-US" sz="2400" dirty="0">
                <a:latin typeface="Arial" charset="0"/>
                <a:cs typeface="Arial" charset="0"/>
              </a:rPr>
              <a:t> a un </a:t>
            </a:r>
            <a:r>
              <a:rPr lang="en-US" sz="2400" dirty="0" err="1">
                <a:latin typeface="Arial" charset="0"/>
                <a:cs typeface="Arial" charset="0"/>
              </a:rPr>
              <a:t>representate</a:t>
            </a:r>
            <a:endParaRPr lang="en-US" sz="2400" dirty="0">
              <a:latin typeface="Arial" charset="0"/>
              <a:cs typeface="Arial" charset="0"/>
            </a:endParaRPr>
          </a:p>
          <a:p>
            <a:pPr marL="0" indent="0" algn="ctr">
              <a:buNone/>
            </a:pPr>
            <a:r>
              <a:rPr lang="es-ES" sz="2400" dirty="0">
                <a:latin typeface="arial" panose="020B0604020202020204" pitchFamily="34" charset="0"/>
              </a:rPr>
              <a:t>No puede recibir pago por su servicio, ni tampoco podrá </a:t>
            </a:r>
            <a:br>
              <a:rPr lang="es-ES" sz="2400" dirty="0">
                <a:latin typeface="arial" panose="020B0604020202020204" pitchFamily="34" charset="0"/>
              </a:rPr>
            </a:br>
            <a:r>
              <a:rPr lang="es-ES" sz="2400" dirty="0">
                <a:latin typeface="arial" panose="020B0604020202020204" pitchFamily="34" charset="0"/>
              </a:rPr>
              <a:t>beneficiarse de cualquier negocio autorizado para proveer servicios al participante</a:t>
            </a:r>
            <a:endParaRPr lang="es-ES" sz="2400" dirty="0">
              <a:effectLst/>
              <a:latin typeface="arial" panose="020B0604020202020204" pitchFamily="34" charset="0"/>
            </a:endParaRPr>
          </a:p>
        </p:txBody>
      </p:sp>
      <p:pic>
        <p:nvPicPr>
          <p:cNvPr id="5" name="Picture 4" descr="father-son.JPG"/>
          <p:cNvPicPr>
            <a:picLocks noChangeAspect="1"/>
          </p:cNvPicPr>
          <p:nvPr/>
        </p:nvPicPr>
        <p:blipFill>
          <a:blip r:embed="rId3" cstate="print"/>
          <a:stretch>
            <a:fillRect/>
          </a:stretch>
        </p:blipFill>
        <p:spPr>
          <a:xfrm>
            <a:off x="838200" y="2667000"/>
            <a:ext cx="1828800" cy="1213104"/>
          </a:xfrm>
          <a:prstGeom prst="rect">
            <a:avLst/>
          </a:prstGeom>
        </p:spPr>
        <p:style>
          <a:lnRef idx="1">
            <a:schemeClr val="accent6"/>
          </a:lnRef>
          <a:fillRef idx="2">
            <a:schemeClr val="accent6"/>
          </a:fillRef>
          <a:effectRef idx="1">
            <a:schemeClr val="accent6"/>
          </a:effectRef>
          <a:fontRef idx="minor">
            <a:schemeClr val="dk1"/>
          </a:fontRef>
        </p:style>
      </p:pic>
      <p:pic>
        <p:nvPicPr>
          <p:cNvPr id="7" name="Picture 6" descr="asian family.JPG"/>
          <p:cNvPicPr>
            <a:picLocks noChangeAspect="1"/>
          </p:cNvPicPr>
          <p:nvPr/>
        </p:nvPicPr>
        <p:blipFill>
          <a:blip r:embed="rId4" cstate="print"/>
          <a:stretch>
            <a:fillRect/>
          </a:stretch>
        </p:blipFill>
        <p:spPr>
          <a:xfrm>
            <a:off x="3581400" y="2590800"/>
            <a:ext cx="1981200" cy="1320800"/>
          </a:xfrm>
          <a:prstGeom prst="rect">
            <a:avLst/>
          </a:prstGeom>
        </p:spPr>
        <p:style>
          <a:lnRef idx="1">
            <a:schemeClr val="accent6"/>
          </a:lnRef>
          <a:fillRef idx="2">
            <a:schemeClr val="accent6"/>
          </a:fillRef>
          <a:effectRef idx="1">
            <a:schemeClr val="accent6"/>
          </a:effectRef>
          <a:fontRef idx="minor">
            <a:schemeClr val="dk1"/>
          </a:fontRef>
        </p:style>
      </p:pic>
      <p:pic>
        <p:nvPicPr>
          <p:cNvPr id="9" name="Picture 8" descr="mom-daughter.JPG"/>
          <p:cNvPicPr>
            <a:picLocks noChangeAspect="1"/>
          </p:cNvPicPr>
          <p:nvPr/>
        </p:nvPicPr>
        <p:blipFill>
          <a:blip r:embed="rId5" cstate="print"/>
          <a:stretch>
            <a:fillRect/>
          </a:stretch>
        </p:blipFill>
        <p:spPr>
          <a:xfrm>
            <a:off x="6705600" y="2514599"/>
            <a:ext cx="1295400" cy="1619645"/>
          </a:xfrm>
          <a:prstGeom prst="rect">
            <a:avLst/>
          </a:prstGeom>
        </p:spPr>
        <p:style>
          <a:lnRef idx="1">
            <a:schemeClr val="accent6"/>
          </a:lnRef>
          <a:fillRef idx="2">
            <a:schemeClr val="accent6"/>
          </a:fillRef>
          <a:effectRef idx="1">
            <a:schemeClr val="accent6"/>
          </a:effectRef>
          <a:fontRef idx="minor">
            <a:schemeClr val="dk1"/>
          </a:fontRef>
        </p:style>
      </p:pic>
      <p:sp>
        <p:nvSpPr>
          <p:cNvPr id="2" name="Rectangle 1"/>
          <p:cNvSpPr/>
          <p:nvPr/>
        </p:nvSpPr>
        <p:spPr>
          <a:xfrm>
            <a:off x="8723681" y="6397823"/>
            <a:ext cx="383438"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F938E77A-C276-4A6B-BB52-A2D7115E53DB}" type="slidenum">
              <a:rPr kumimoji="0" lang="en-US" altLang="en-US" sz="1400" b="0" i="0" u="none" strike="noStrike" kern="0" cap="none" spc="0" normalizeH="0" baseline="0" noProof="0" smtClean="0">
                <a:ln>
                  <a:noFill/>
                </a:ln>
                <a:solidFill>
                  <a:srgbClr val="6699FF"/>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sysClr val="windowText" lastClr="000000"/>
              </a:solidFill>
              <a:effectLst/>
              <a:uLnTx/>
              <a:uFillTx/>
            </a:endParaRPr>
          </a:p>
        </p:txBody>
      </p:sp>
    </p:spTree>
  </p:cSld>
  <p:clrMapOvr>
    <a:masterClrMapping/>
  </p:clrMapOvr>
  <p:transition>
    <p:cover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1457547"/>
            <a:ext cx="9144000" cy="381000"/>
          </a:xfrm>
        </p:spPr>
        <p:txBody>
          <a:bodyPr/>
          <a:lstStyle/>
          <a:p>
            <a:pPr algn="ctr"/>
            <a:r>
              <a:rPr lang="en-US" sz="4000" dirty="0" err="1">
                <a:latin typeface="Arial" charset="0"/>
                <a:cs typeface="Arial" charset="0"/>
              </a:rPr>
              <a:t>Consultante</a:t>
            </a:r>
            <a:endParaRPr lang="en-US" sz="4000" dirty="0">
              <a:latin typeface="Arial" charset="0"/>
              <a:cs typeface="Arial" charset="0"/>
            </a:endParaRPr>
          </a:p>
        </p:txBody>
      </p:sp>
      <p:sp>
        <p:nvSpPr>
          <p:cNvPr id="25603" name="Content Placeholder 2"/>
          <p:cNvSpPr>
            <a:spLocks noGrp="1"/>
          </p:cNvSpPr>
          <p:nvPr>
            <p:ph idx="1"/>
          </p:nvPr>
        </p:nvSpPr>
        <p:spPr>
          <a:xfrm>
            <a:off x="366823" y="2020186"/>
            <a:ext cx="6096000" cy="4419600"/>
          </a:xfrm>
        </p:spPr>
        <p:txBody>
          <a:bodyPr/>
          <a:lstStyle/>
          <a:p>
            <a:r>
              <a:rPr lang="en-US" sz="2400" dirty="0" err="1">
                <a:latin typeface="Arial" charset="0"/>
                <a:cs typeface="Arial" charset="0"/>
              </a:rPr>
              <a:t>Asistencia</a:t>
            </a:r>
            <a:r>
              <a:rPr lang="en-US" sz="2400" dirty="0">
                <a:latin typeface="Arial" charset="0"/>
                <a:cs typeface="Arial" charset="0"/>
              </a:rPr>
              <a:t> para </a:t>
            </a:r>
            <a:r>
              <a:rPr lang="en-US" sz="2400" dirty="0" err="1">
                <a:latin typeface="Arial" charset="0"/>
                <a:cs typeface="Arial" charset="0"/>
              </a:rPr>
              <a:t>escoger</a:t>
            </a:r>
            <a:r>
              <a:rPr lang="en-US" sz="2400" dirty="0">
                <a:latin typeface="Arial" charset="0"/>
                <a:cs typeface="Arial" charset="0"/>
              </a:rPr>
              <a:t> </a:t>
            </a:r>
            <a:r>
              <a:rPr lang="en-US" sz="2400" dirty="0" err="1">
                <a:latin typeface="Arial" charset="0"/>
                <a:cs typeface="Arial" charset="0"/>
              </a:rPr>
              <a:t>apoyos</a:t>
            </a:r>
            <a:r>
              <a:rPr lang="en-US" sz="2400" dirty="0">
                <a:latin typeface="Arial" charset="0"/>
                <a:cs typeface="Arial" charset="0"/>
              </a:rPr>
              <a:t> y </a:t>
            </a:r>
            <a:r>
              <a:rPr lang="en-US" sz="2400" dirty="0" err="1">
                <a:latin typeface="Arial" charset="0"/>
                <a:cs typeface="Arial" charset="0"/>
              </a:rPr>
              <a:t>servicios</a:t>
            </a:r>
            <a:r>
              <a:rPr lang="en-US" sz="2400" dirty="0">
                <a:latin typeface="Arial" charset="0"/>
                <a:cs typeface="Arial" charset="0"/>
              </a:rPr>
              <a:t> de </a:t>
            </a:r>
            <a:r>
              <a:rPr lang="en-US" sz="2400" dirty="0" err="1">
                <a:latin typeface="Arial" charset="0"/>
                <a:cs typeface="Arial" charset="0"/>
              </a:rPr>
              <a:t>acuerdo</a:t>
            </a:r>
            <a:r>
              <a:rPr lang="en-US" sz="2400" dirty="0">
                <a:latin typeface="Arial" charset="0"/>
                <a:cs typeface="Arial" charset="0"/>
              </a:rPr>
              <a:t> a las </a:t>
            </a:r>
            <a:r>
              <a:rPr lang="en-US" sz="2400" dirty="0" err="1">
                <a:latin typeface="Arial" charset="0"/>
                <a:cs typeface="Arial" charset="0"/>
              </a:rPr>
              <a:t>necesidades</a:t>
            </a:r>
            <a:r>
              <a:rPr lang="en-US" sz="2400" dirty="0">
                <a:latin typeface="Arial" charset="0"/>
                <a:cs typeface="Arial" charset="0"/>
              </a:rPr>
              <a:t> </a:t>
            </a:r>
            <a:r>
              <a:rPr lang="en-US" sz="2400" dirty="0" err="1">
                <a:latin typeface="Arial" charset="0"/>
                <a:cs typeface="Arial" charset="0"/>
              </a:rPr>
              <a:t>actuales</a:t>
            </a:r>
            <a:r>
              <a:rPr lang="en-US" sz="2400" dirty="0">
                <a:latin typeface="Arial" charset="0"/>
                <a:cs typeface="Arial" charset="0"/>
              </a:rPr>
              <a:t> y </a:t>
            </a:r>
            <a:r>
              <a:rPr lang="en-US" sz="2400" dirty="0" err="1">
                <a:latin typeface="Arial" charset="0"/>
                <a:cs typeface="Arial" charset="0"/>
              </a:rPr>
              <a:t>futuras</a:t>
            </a:r>
            <a:r>
              <a:rPr lang="en-US" sz="2400" dirty="0">
                <a:latin typeface="Arial" charset="0"/>
                <a:cs typeface="Arial" charset="0"/>
              </a:rPr>
              <a:t> del </a:t>
            </a:r>
            <a:r>
              <a:rPr lang="en-US" sz="2400" dirty="0" err="1">
                <a:latin typeface="Arial" charset="0"/>
                <a:cs typeface="Arial" charset="0"/>
              </a:rPr>
              <a:t>participante</a:t>
            </a:r>
            <a:endParaRPr lang="en-US" sz="2400" dirty="0">
              <a:latin typeface="Arial" charset="0"/>
              <a:cs typeface="Arial" charset="0"/>
            </a:endParaRPr>
          </a:p>
          <a:p>
            <a:r>
              <a:rPr lang="en-US" sz="2400" dirty="0" err="1">
                <a:latin typeface="Arial" charset="0"/>
                <a:cs typeface="Arial" charset="0"/>
              </a:rPr>
              <a:t>Asegurar</a:t>
            </a:r>
            <a:r>
              <a:rPr lang="en-US" sz="2400" dirty="0">
                <a:latin typeface="Arial" charset="0"/>
                <a:cs typeface="Arial" charset="0"/>
              </a:rPr>
              <a:t> </a:t>
            </a:r>
            <a:r>
              <a:rPr lang="en-US" sz="2400" dirty="0" err="1">
                <a:latin typeface="Arial" charset="0"/>
                <a:cs typeface="Arial" charset="0"/>
              </a:rPr>
              <a:t>elegibilidad</a:t>
            </a:r>
            <a:r>
              <a:rPr lang="en-US" sz="2400" dirty="0">
                <a:latin typeface="Arial" charset="0"/>
                <a:cs typeface="Arial" charset="0"/>
              </a:rPr>
              <a:t> de Medicaid annual</a:t>
            </a:r>
          </a:p>
          <a:p>
            <a:r>
              <a:rPr lang="en-US" sz="2400" dirty="0" err="1">
                <a:latin typeface="Arial" charset="0"/>
                <a:cs typeface="Arial" charset="0"/>
              </a:rPr>
              <a:t>Vigilar</a:t>
            </a:r>
            <a:r>
              <a:rPr lang="en-US" sz="2400" dirty="0">
                <a:latin typeface="Arial" charset="0"/>
                <a:cs typeface="Arial" charset="0"/>
              </a:rPr>
              <a:t> </a:t>
            </a:r>
            <a:r>
              <a:rPr lang="en-US" sz="2400" dirty="0" err="1">
                <a:latin typeface="Arial" charset="0"/>
                <a:cs typeface="Arial" charset="0"/>
              </a:rPr>
              <a:t>por</a:t>
            </a:r>
            <a:r>
              <a:rPr lang="en-US" sz="2400" dirty="0">
                <a:latin typeface="Arial" charset="0"/>
                <a:cs typeface="Arial" charset="0"/>
              </a:rPr>
              <a:t> la </a:t>
            </a:r>
            <a:r>
              <a:rPr lang="en-US" sz="2400" dirty="0" err="1">
                <a:latin typeface="Arial" charset="0"/>
                <a:cs typeface="Arial" charset="0"/>
              </a:rPr>
              <a:t>salud</a:t>
            </a:r>
            <a:r>
              <a:rPr lang="en-US" sz="2400" dirty="0">
                <a:latin typeface="Arial" charset="0"/>
                <a:cs typeface="Arial" charset="0"/>
              </a:rPr>
              <a:t>, la </a:t>
            </a:r>
            <a:r>
              <a:rPr lang="en-US" sz="2400" dirty="0" err="1">
                <a:latin typeface="Arial" charset="0"/>
                <a:cs typeface="Arial" charset="0"/>
              </a:rPr>
              <a:t>seguridad</a:t>
            </a:r>
            <a:r>
              <a:rPr lang="en-US" sz="2400" dirty="0">
                <a:latin typeface="Arial" charset="0"/>
                <a:cs typeface="Arial" charset="0"/>
              </a:rPr>
              <a:t>, y el </a:t>
            </a:r>
            <a:r>
              <a:rPr lang="en-US" sz="2400" dirty="0" err="1">
                <a:latin typeface="Arial" charset="0"/>
                <a:cs typeface="Arial" charset="0"/>
              </a:rPr>
              <a:t>bienestar</a:t>
            </a:r>
            <a:r>
              <a:rPr lang="en-US" sz="2400" dirty="0">
                <a:latin typeface="Arial" charset="0"/>
                <a:cs typeface="Arial" charset="0"/>
              </a:rPr>
              <a:t> del </a:t>
            </a:r>
            <a:r>
              <a:rPr lang="en-US" sz="2400" dirty="0" err="1">
                <a:latin typeface="Arial" charset="0"/>
                <a:cs typeface="Arial" charset="0"/>
              </a:rPr>
              <a:t>participante</a:t>
            </a:r>
            <a:endParaRPr lang="en-US" sz="2400" dirty="0">
              <a:latin typeface="Arial" charset="0"/>
              <a:cs typeface="Arial" charset="0"/>
            </a:endParaRPr>
          </a:p>
          <a:p>
            <a:r>
              <a:rPr lang="en-US" sz="2400" dirty="0" err="1">
                <a:latin typeface="Arial" charset="0"/>
                <a:cs typeface="Arial" charset="0"/>
              </a:rPr>
              <a:t>Reportar</a:t>
            </a:r>
            <a:r>
              <a:rPr lang="en-US" sz="2400" dirty="0">
                <a:latin typeface="Arial" charset="0"/>
                <a:cs typeface="Arial" charset="0"/>
              </a:rPr>
              <a:t> </a:t>
            </a:r>
            <a:r>
              <a:rPr lang="en-US" sz="2400" dirty="0" err="1">
                <a:latin typeface="Arial" charset="0"/>
                <a:cs typeface="Arial" charset="0"/>
              </a:rPr>
              <a:t>cualquier</a:t>
            </a:r>
            <a:r>
              <a:rPr lang="en-US" sz="2400" dirty="0">
                <a:latin typeface="Arial" charset="0"/>
                <a:cs typeface="Arial" charset="0"/>
              </a:rPr>
              <a:t> </a:t>
            </a:r>
            <a:r>
              <a:rPr lang="en-US" sz="2400" dirty="0" err="1">
                <a:latin typeface="Arial" charset="0"/>
                <a:cs typeface="Arial" charset="0"/>
              </a:rPr>
              <a:t>sospecha</a:t>
            </a:r>
            <a:r>
              <a:rPr lang="en-US" sz="2400" dirty="0">
                <a:latin typeface="Arial" charset="0"/>
                <a:cs typeface="Arial" charset="0"/>
              </a:rPr>
              <a:t> de </a:t>
            </a:r>
            <a:r>
              <a:rPr lang="en-US" sz="2400" dirty="0" err="1">
                <a:latin typeface="Arial" charset="0"/>
                <a:cs typeface="Arial" charset="0"/>
              </a:rPr>
              <a:t>negligencia</a:t>
            </a:r>
            <a:r>
              <a:rPr lang="en-US" sz="2400" dirty="0">
                <a:latin typeface="Arial" charset="0"/>
                <a:cs typeface="Arial" charset="0"/>
              </a:rPr>
              <a:t>, </a:t>
            </a:r>
            <a:r>
              <a:rPr lang="en-US" sz="2400" dirty="0" err="1">
                <a:latin typeface="Arial" charset="0"/>
                <a:cs typeface="Arial" charset="0"/>
              </a:rPr>
              <a:t>abuso</a:t>
            </a:r>
            <a:r>
              <a:rPr lang="en-US" sz="2400" dirty="0">
                <a:latin typeface="Arial" charset="0"/>
                <a:cs typeface="Arial" charset="0"/>
              </a:rPr>
              <a:t> o </a:t>
            </a:r>
            <a:r>
              <a:rPr lang="en-US" sz="2400" dirty="0" err="1">
                <a:latin typeface="Arial" charset="0"/>
                <a:cs typeface="Arial" charset="0"/>
              </a:rPr>
              <a:t>explotaci</a:t>
            </a:r>
            <a:r>
              <a:rPr lang="es-PR" sz="2400" dirty="0" err="1"/>
              <a:t>ó</a:t>
            </a:r>
            <a:r>
              <a:rPr lang="en-US" sz="2400" dirty="0">
                <a:latin typeface="Arial" charset="0"/>
                <a:cs typeface="Arial" charset="0"/>
              </a:rPr>
              <a:t>n</a:t>
            </a:r>
          </a:p>
          <a:p>
            <a:r>
              <a:rPr lang="en-US" sz="2400" dirty="0" err="1">
                <a:latin typeface="Arial" charset="0"/>
                <a:cs typeface="Arial" charset="0"/>
              </a:rPr>
              <a:t>Hacer</a:t>
            </a:r>
            <a:r>
              <a:rPr lang="en-US" sz="2400" dirty="0">
                <a:latin typeface="Arial" charset="0"/>
                <a:cs typeface="Arial" charset="0"/>
              </a:rPr>
              <a:t> </a:t>
            </a:r>
            <a:r>
              <a:rPr lang="en-US" sz="2400" dirty="0" err="1">
                <a:latin typeface="Arial" charset="0"/>
                <a:cs typeface="Arial" charset="0"/>
              </a:rPr>
              <a:t>contacto</a:t>
            </a:r>
            <a:r>
              <a:rPr lang="en-US" sz="2400" dirty="0">
                <a:latin typeface="Arial" charset="0"/>
                <a:cs typeface="Arial" charset="0"/>
              </a:rPr>
              <a:t> </a:t>
            </a:r>
            <a:r>
              <a:rPr lang="en-US" sz="2400" dirty="0" err="1">
                <a:latin typeface="Arial" charset="0"/>
                <a:cs typeface="Arial" charset="0"/>
              </a:rPr>
              <a:t>mensual</a:t>
            </a:r>
            <a:r>
              <a:rPr lang="en-US" sz="2400" dirty="0">
                <a:latin typeface="Arial" charset="0"/>
                <a:cs typeface="Arial" charset="0"/>
              </a:rPr>
              <a:t> y </a:t>
            </a:r>
            <a:r>
              <a:rPr lang="en-US" sz="2400" dirty="0" err="1">
                <a:latin typeface="Arial" charset="0"/>
                <a:cs typeface="Arial" charset="0"/>
              </a:rPr>
              <a:t>visitar</a:t>
            </a:r>
            <a:r>
              <a:rPr lang="en-US" sz="2400" dirty="0">
                <a:latin typeface="Arial" charset="0"/>
                <a:cs typeface="Arial" charset="0"/>
              </a:rPr>
              <a:t> dos </a:t>
            </a:r>
            <a:r>
              <a:rPr lang="en-US" sz="2400" dirty="0" err="1">
                <a:latin typeface="Arial" charset="0"/>
                <a:cs typeface="Arial" charset="0"/>
              </a:rPr>
              <a:t>veces</a:t>
            </a:r>
            <a:r>
              <a:rPr lang="en-US" sz="2400" dirty="0">
                <a:latin typeface="Arial" charset="0"/>
                <a:cs typeface="Arial" charset="0"/>
              </a:rPr>
              <a:t> al a</a:t>
            </a:r>
            <a:r>
              <a:rPr lang="es-PR" sz="2400" dirty="0"/>
              <a:t>ñ</a:t>
            </a:r>
            <a:r>
              <a:rPr lang="en-US" sz="2400" dirty="0">
                <a:latin typeface="Arial" charset="0"/>
                <a:cs typeface="Arial" charset="0"/>
              </a:rPr>
              <a:t>o - </a:t>
            </a:r>
            <a:r>
              <a:rPr lang="en-US" sz="2400" dirty="0" err="1">
                <a:latin typeface="Arial" charset="0"/>
                <a:cs typeface="Arial" charset="0"/>
              </a:rPr>
              <a:t>una</a:t>
            </a:r>
            <a:r>
              <a:rPr lang="en-US" sz="2400" dirty="0">
                <a:latin typeface="Arial" charset="0"/>
                <a:cs typeface="Arial" charset="0"/>
              </a:rPr>
              <a:t> </a:t>
            </a:r>
            <a:r>
              <a:rPr lang="en-US" sz="2400" dirty="0" err="1">
                <a:latin typeface="Arial" charset="0"/>
                <a:cs typeface="Arial" charset="0"/>
              </a:rPr>
              <a:t>vez</a:t>
            </a:r>
            <a:r>
              <a:rPr lang="en-US" sz="2400" dirty="0">
                <a:latin typeface="Arial" charset="0"/>
                <a:cs typeface="Arial" charset="0"/>
              </a:rPr>
              <a:t> en la casa.</a:t>
            </a:r>
          </a:p>
        </p:txBody>
      </p:sp>
      <p:pic>
        <p:nvPicPr>
          <p:cNvPr id="4" name="Picture 3" descr="female boss.JPG"/>
          <p:cNvPicPr>
            <a:picLocks noChangeAspect="1"/>
          </p:cNvPicPr>
          <p:nvPr/>
        </p:nvPicPr>
        <p:blipFill>
          <a:blip r:embed="rId3" cstate="print"/>
          <a:stretch>
            <a:fillRect/>
          </a:stretch>
        </p:blipFill>
        <p:spPr>
          <a:xfrm>
            <a:off x="6705600" y="4606324"/>
            <a:ext cx="2209800" cy="2251676"/>
          </a:xfrm>
          <a:prstGeom prst="rect">
            <a:avLst/>
          </a:prstGeom>
        </p:spPr>
      </p:pic>
      <p:pic>
        <p:nvPicPr>
          <p:cNvPr id="5" name="Picture 4" descr="guy with folder.JPG"/>
          <p:cNvPicPr>
            <a:picLocks noChangeAspect="1"/>
          </p:cNvPicPr>
          <p:nvPr/>
        </p:nvPicPr>
        <p:blipFill>
          <a:blip r:embed="rId4" cstate="print"/>
          <a:stretch>
            <a:fillRect/>
          </a:stretch>
        </p:blipFill>
        <p:spPr>
          <a:xfrm>
            <a:off x="6462823" y="2009553"/>
            <a:ext cx="1778624" cy="2661283"/>
          </a:xfrm>
          <a:prstGeom prst="rect">
            <a:avLst/>
          </a:prstGeom>
        </p:spPr>
      </p:pic>
      <p:sp>
        <p:nvSpPr>
          <p:cNvPr id="2" name="Rectangle 1"/>
          <p:cNvSpPr/>
          <p:nvPr/>
        </p:nvSpPr>
        <p:spPr>
          <a:xfrm>
            <a:off x="8531962" y="6285897"/>
            <a:ext cx="383438"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6C7591AC-D07D-4541-837B-5E25107A26C2}" type="slidenum">
              <a:rPr kumimoji="0" lang="en-US" altLang="en-US" sz="1400" b="0" i="0" u="none" strike="noStrike" kern="0" cap="none" spc="0" normalizeH="0" baseline="0" noProof="0" smtClean="0">
                <a:ln>
                  <a:noFill/>
                </a:ln>
                <a:solidFill>
                  <a:srgbClr val="6699FF"/>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a:ln>
                <a:noFill/>
              </a:ln>
              <a:solidFill>
                <a:sysClr val="windowText" lastClr="000000"/>
              </a:solidFill>
              <a:effectLst/>
              <a:uLnTx/>
              <a:uFillTx/>
            </a:endParaRPr>
          </a:p>
        </p:txBody>
      </p:sp>
    </p:spTree>
  </p:cSld>
  <p:clrMapOvr>
    <a:masterClrMapping/>
  </p:clrMapOvr>
  <p:transition>
    <p:cover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895600" y="1295400"/>
            <a:ext cx="5562600" cy="628650"/>
          </a:xfrm>
        </p:spPr>
        <p:txBody>
          <a:bodyPr/>
          <a:lstStyle/>
          <a:p>
            <a:pPr algn="ctr"/>
            <a:r>
              <a:rPr lang="en-US" sz="2800" dirty="0" err="1">
                <a:latin typeface="Arial" charset="0"/>
              </a:rPr>
              <a:t>Ojetivos</a:t>
            </a:r>
            <a:r>
              <a:rPr lang="en-US" sz="2800" dirty="0">
                <a:latin typeface="Arial" charset="0"/>
              </a:rPr>
              <a:t> de la </a:t>
            </a:r>
            <a:r>
              <a:rPr lang="en-US" sz="2800" dirty="0" err="1">
                <a:latin typeface="Arial" charset="0"/>
              </a:rPr>
              <a:t>Presentación</a:t>
            </a:r>
            <a:endParaRPr lang="en-US" sz="2800" dirty="0">
              <a:latin typeface="Arial" charset="0"/>
            </a:endParaRPr>
          </a:p>
        </p:txBody>
      </p:sp>
      <p:pic>
        <p:nvPicPr>
          <p:cNvPr id="8" name="Content Placeholder 7" descr="young girl in class.JPG"/>
          <p:cNvPicPr>
            <a:picLocks noGrp="1" noChangeAspect="1"/>
          </p:cNvPicPr>
          <p:nvPr>
            <p:ph idx="1"/>
          </p:nvPr>
        </p:nvPicPr>
        <p:blipFill>
          <a:blip r:embed="rId3" cstate="print"/>
          <a:stretch>
            <a:fillRect/>
          </a:stretch>
        </p:blipFill>
        <p:spPr>
          <a:xfrm>
            <a:off x="5943600" y="2971800"/>
            <a:ext cx="3401812" cy="3401812"/>
          </a:xfrm>
        </p:spPr>
      </p:pic>
      <p:sp>
        <p:nvSpPr>
          <p:cNvPr id="9" name="TextBox 8"/>
          <p:cNvSpPr txBox="1"/>
          <p:nvPr/>
        </p:nvSpPr>
        <p:spPr>
          <a:xfrm>
            <a:off x="304800" y="2438400"/>
            <a:ext cx="5943600" cy="181588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l"/>
            <a:r>
              <a:rPr lang="es-ES" sz="2800" dirty="0">
                <a:latin typeface="arial" panose="020B0604020202020204" pitchFamily="34" charset="0"/>
              </a:rPr>
              <a:t>¿Qué es el Programa de CDC+?</a:t>
            </a:r>
            <a:br>
              <a:rPr lang="es-ES" sz="2800" dirty="0">
                <a:latin typeface="arial" panose="020B0604020202020204" pitchFamily="34" charset="0"/>
              </a:rPr>
            </a:br>
            <a:r>
              <a:rPr lang="es-ES" sz="2800" dirty="0">
                <a:latin typeface="arial" panose="020B0604020202020204" pitchFamily="34" charset="0"/>
              </a:rPr>
              <a:t>	Descripción</a:t>
            </a:r>
            <a:br>
              <a:rPr lang="es-ES" sz="2800" dirty="0">
                <a:latin typeface="arial" panose="020B0604020202020204" pitchFamily="34" charset="0"/>
              </a:rPr>
            </a:br>
            <a:r>
              <a:rPr lang="es-ES" sz="2800" dirty="0">
                <a:latin typeface="arial" panose="020B0604020202020204" pitchFamily="34" charset="0"/>
              </a:rPr>
              <a:t>	Responsabilidades</a:t>
            </a:r>
            <a:br>
              <a:rPr lang="es-ES" sz="2800" dirty="0">
                <a:latin typeface="arial" panose="020B0604020202020204" pitchFamily="34" charset="0"/>
              </a:rPr>
            </a:br>
            <a:r>
              <a:rPr lang="es-ES" sz="2800" dirty="0">
                <a:latin typeface="arial" panose="020B0604020202020204" pitchFamily="34" charset="0"/>
              </a:rPr>
              <a:t>	Información Actualizada</a:t>
            </a:r>
            <a:endParaRPr lang="es-ES" sz="2800" dirty="0">
              <a:effectLst/>
              <a:latin typeface="arial" panose="020B0604020202020204" pitchFamily="34" charset="0"/>
            </a:endParaRPr>
          </a:p>
        </p:txBody>
      </p:sp>
      <p:sp>
        <p:nvSpPr>
          <p:cNvPr id="6" name="Slide Number Placeholder 4"/>
          <p:cNvSpPr txBox="1">
            <a:spLocks/>
          </p:cNvSpPr>
          <p:nvPr/>
        </p:nvSpPr>
        <p:spPr bwMode="auto">
          <a:xfrm>
            <a:off x="6934200" y="6400800"/>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4000" b="1" kern="1200">
                <a:solidFill>
                  <a:srgbClr val="6699FF"/>
                </a:solidFill>
                <a:latin typeface="Arial" panose="020B0604020202020204" pitchFamily="34" charset="0"/>
                <a:ea typeface="+mn-ea"/>
                <a:cs typeface="+mn-cs"/>
              </a:defRPr>
            </a:lvl1pPr>
            <a:lvl2pPr marL="742950" indent="-285750" algn="ctr" rtl="0" eaLnBrk="0" fontAlgn="base" hangingPunct="0">
              <a:spcBef>
                <a:spcPct val="0"/>
              </a:spcBef>
              <a:spcAft>
                <a:spcPct val="0"/>
              </a:spcAft>
              <a:defRPr sz="4000" b="1" kern="1200">
                <a:solidFill>
                  <a:srgbClr val="6699FF"/>
                </a:solidFill>
                <a:latin typeface="Arial" panose="020B0604020202020204" pitchFamily="34" charset="0"/>
                <a:ea typeface="+mn-ea"/>
                <a:cs typeface="+mn-cs"/>
              </a:defRPr>
            </a:lvl2pPr>
            <a:lvl3pPr marL="1143000" indent="-228600" algn="ctr" rtl="0" eaLnBrk="0" fontAlgn="base" hangingPunct="0">
              <a:spcBef>
                <a:spcPct val="0"/>
              </a:spcBef>
              <a:spcAft>
                <a:spcPct val="0"/>
              </a:spcAft>
              <a:defRPr sz="4000" b="1" kern="1200">
                <a:solidFill>
                  <a:srgbClr val="6699FF"/>
                </a:solidFill>
                <a:latin typeface="Arial" panose="020B0604020202020204" pitchFamily="34" charset="0"/>
                <a:ea typeface="+mn-ea"/>
                <a:cs typeface="+mn-cs"/>
              </a:defRPr>
            </a:lvl3pPr>
            <a:lvl4pPr marL="1600200" indent="-228600" algn="ctr" rtl="0" eaLnBrk="0" fontAlgn="base" hangingPunct="0">
              <a:spcBef>
                <a:spcPct val="0"/>
              </a:spcBef>
              <a:spcAft>
                <a:spcPct val="0"/>
              </a:spcAft>
              <a:defRPr sz="4000" b="1" kern="1200">
                <a:solidFill>
                  <a:srgbClr val="6699FF"/>
                </a:solidFill>
                <a:latin typeface="Arial" panose="020B0604020202020204" pitchFamily="34" charset="0"/>
                <a:ea typeface="+mn-ea"/>
                <a:cs typeface="+mn-cs"/>
              </a:defRPr>
            </a:lvl4pPr>
            <a:lvl5pPr marL="2057400" indent="-228600" algn="ctr" rtl="0" eaLnBrk="0" fontAlgn="base" hangingPunct="0">
              <a:spcBef>
                <a:spcPct val="0"/>
              </a:spcBef>
              <a:spcAft>
                <a:spcPct val="0"/>
              </a:spcAft>
              <a:defRPr sz="4000" b="1" kern="1200">
                <a:solidFill>
                  <a:srgbClr val="6699FF"/>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4000" b="1" kern="1200">
                <a:solidFill>
                  <a:srgbClr val="6699FF"/>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4000" b="1" kern="1200">
                <a:solidFill>
                  <a:srgbClr val="6699FF"/>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4000" b="1" kern="1200">
                <a:solidFill>
                  <a:srgbClr val="6699FF"/>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4000" b="1" kern="1200">
                <a:solidFill>
                  <a:srgbClr val="6699FF"/>
                </a:solidFill>
                <a:latin typeface="Arial" panose="020B0604020202020204" pitchFamily="34" charset="0"/>
                <a:ea typeface="+mn-ea"/>
                <a:cs typeface="+mn-cs"/>
              </a:defRPr>
            </a:lvl9pPr>
          </a:lstStyle>
          <a:p>
            <a:fld id="{5E7B1F9F-B8B7-48B3-B84A-744CD18309E1}" type="slidenum">
              <a:rPr lang="en-US" altLang="en-US" sz="1400" b="0" smtClean="0"/>
              <a:pPr/>
              <a:t>2</a:t>
            </a:fld>
            <a:endParaRPr lang="en-US" altLang="en-US" sz="1400" b="0"/>
          </a:p>
        </p:txBody>
      </p:sp>
    </p:spTree>
  </p:cSld>
  <p:clrMapOvr>
    <a:masterClrMapping/>
  </p:clrMapOvr>
  <p:transition>
    <p:cover dir="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8791" y="1717424"/>
            <a:ext cx="7315200" cy="416176"/>
          </a:xfrm>
        </p:spPr>
        <p:txBody>
          <a:bodyPr/>
          <a:lstStyle/>
          <a:p>
            <a:r>
              <a:rPr lang="en-US" sz="4000" dirty="0" err="1">
                <a:latin typeface="Arial" charset="0"/>
                <a:cs typeface="Arial" charset="0"/>
              </a:rPr>
              <a:t>Oficina</a:t>
            </a:r>
            <a:r>
              <a:rPr lang="en-US" sz="4000" dirty="0">
                <a:latin typeface="Arial" charset="0"/>
                <a:cs typeface="Arial" charset="0"/>
              </a:rPr>
              <a:t> de CDC+ de </a:t>
            </a:r>
            <a:r>
              <a:rPr lang="en-US" sz="4000" dirty="0" err="1">
                <a:latin typeface="Arial" charset="0"/>
                <a:cs typeface="Arial" charset="0"/>
              </a:rPr>
              <a:t>su</a:t>
            </a:r>
            <a:r>
              <a:rPr lang="en-US" sz="4000" dirty="0">
                <a:latin typeface="Arial" charset="0"/>
                <a:cs typeface="Arial" charset="0"/>
              </a:rPr>
              <a:t> </a:t>
            </a:r>
            <a:r>
              <a:rPr lang="en-US" sz="4000" dirty="0" err="1">
                <a:latin typeface="Arial" charset="0"/>
                <a:cs typeface="Arial" charset="0"/>
              </a:rPr>
              <a:t>Regi</a:t>
            </a:r>
            <a:r>
              <a:rPr lang="es-PR" sz="4000" dirty="0" err="1"/>
              <a:t>ó</a:t>
            </a:r>
            <a:r>
              <a:rPr lang="en-US" sz="4000" dirty="0">
                <a:latin typeface="Arial" charset="0"/>
                <a:cs typeface="Arial" charset="0"/>
              </a:rPr>
              <a:t>n</a:t>
            </a:r>
            <a:endParaRPr lang="en-US" sz="4000" dirty="0"/>
          </a:p>
        </p:txBody>
      </p:sp>
      <p:pic>
        <p:nvPicPr>
          <p:cNvPr id="6" name="Content Placeholder 5" descr="man-woman partners.JPG"/>
          <p:cNvPicPr>
            <a:picLocks noGrp="1" noChangeAspect="1"/>
          </p:cNvPicPr>
          <p:nvPr>
            <p:ph sz="half" idx="1"/>
          </p:nvPr>
        </p:nvPicPr>
        <p:blipFill>
          <a:blip r:embed="rId3" cstate="print"/>
          <a:stretch>
            <a:fillRect/>
          </a:stretch>
        </p:blipFill>
        <p:spPr>
          <a:xfrm>
            <a:off x="189793" y="2245508"/>
            <a:ext cx="1943807" cy="2583694"/>
          </a:xfrm>
        </p:spPr>
      </p:pic>
      <p:sp>
        <p:nvSpPr>
          <p:cNvPr id="5" name="Content Placeholder 4"/>
          <p:cNvSpPr>
            <a:spLocks noGrp="1"/>
          </p:cNvSpPr>
          <p:nvPr>
            <p:ph sz="half" idx="2"/>
          </p:nvPr>
        </p:nvSpPr>
        <p:spPr>
          <a:xfrm>
            <a:off x="4495800" y="3201193"/>
            <a:ext cx="3207972" cy="3100388"/>
          </a:xfrm>
        </p:spPr>
        <p:txBody>
          <a:bodyPr/>
          <a:lstStyle/>
          <a:p>
            <a:r>
              <a:rPr lang="es-ES" sz="2400" dirty="0">
                <a:latin typeface="arial" panose="020B0604020202020204" pitchFamily="34" charset="0"/>
              </a:rPr>
              <a:t>Persona empleada por APD</a:t>
            </a:r>
            <a:br>
              <a:rPr lang="es-ES" sz="2400" dirty="0">
                <a:latin typeface="arial" panose="020B0604020202020204" pitchFamily="34" charset="0"/>
              </a:rPr>
            </a:br>
            <a:r>
              <a:rPr lang="es-ES" sz="2400" dirty="0">
                <a:latin typeface="arial" panose="020B0604020202020204" pitchFamily="34" charset="0"/>
              </a:rPr>
              <a:t>para ser el contacto primario local relacionado al CDC+</a:t>
            </a:r>
          </a:p>
          <a:p>
            <a:pPr marL="0" marR="0" lvl="0" indent="0" algn="r" defTabSz="914400" rtl="0" eaLnBrk="1" fontAlgn="base" latinLnBrk="0" hangingPunct="1">
              <a:lnSpc>
                <a:spcPct val="100000"/>
              </a:lnSpc>
              <a:spcBef>
                <a:spcPct val="0"/>
              </a:spcBef>
              <a:spcAft>
                <a:spcPct val="0"/>
              </a:spcAft>
              <a:buClrTx/>
              <a:buSzTx/>
              <a:buFontTx/>
              <a:buNone/>
              <a:tabLst/>
              <a:defRPr/>
            </a:pPr>
            <a:r>
              <a:rPr lang="en-US" altLang="en-US" sz="1400" kern="1200" dirty="0">
                <a:solidFill>
                  <a:srgbClr val="6699FF"/>
                </a:solidFill>
                <a:latin typeface="Arial" panose="020B0604020202020204" pitchFamily="34" charset="0"/>
              </a:rPr>
              <a:t>                                                        </a:t>
            </a:r>
          </a:p>
          <a:p>
            <a:pPr marL="0" marR="0" lvl="0" indent="0" algn="r" defTabSz="914400" rtl="0" eaLnBrk="1" fontAlgn="base" latinLnBrk="0" hangingPunct="1">
              <a:lnSpc>
                <a:spcPct val="100000"/>
              </a:lnSpc>
              <a:spcBef>
                <a:spcPct val="0"/>
              </a:spcBef>
              <a:spcAft>
                <a:spcPct val="0"/>
              </a:spcAft>
              <a:buClrTx/>
              <a:buSzTx/>
              <a:buFontTx/>
              <a:buNone/>
              <a:tabLst/>
              <a:defRPr/>
            </a:pPr>
            <a:endParaRPr lang="en-US" altLang="en-US" sz="1400" kern="1200" dirty="0">
              <a:solidFill>
                <a:srgbClr val="6699FF"/>
              </a:solidFill>
              <a:latin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lang="en-US" altLang="en-US" sz="1400" kern="1200" dirty="0">
              <a:solidFill>
                <a:srgbClr val="6699FF"/>
              </a:solidFill>
              <a:latin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lang="en-US" altLang="en-US" sz="1400" kern="1200" dirty="0">
              <a:solidFill>
                <a:srgbClr val="6699FF"/>
              </a:solidFill>
              <a:latin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lang="en-US" altLang="en-US" sz="1400" kern="1200" dirty="0">
              <a:solidFill>
                <a:srgbClr val="6699FF"/>
              </a:solidFill>
              <a:latin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lang="en-US" altLang="en-US" sz="1400" kern="1200" dirty="0">
              <a:solidFill>
                <a:srgbClr val="6699FF"/>
              </a:solidFill>
              <a:latin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lang="en-US" altLang="en-US" sz="1400" kern="1200" dirty="0">
              <a:solidFill>
                <a:srgbClr val="6699FF"/>
              </a:solidFill>
              <a:latin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lang="en-US" altLang="en-US" sz="1400" kern="1200" dirty="0">
              <a:solidFill>
                <a:srgbClr val="6699FF"/>
              </a:solidFill>
              <a:latin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lang="en-US" altLang="en-US" sz="1400" kern="1200" dirty="0">
              <a:solidFill>
                <a:srgbClr val="6699FF"/>
              </a:solidFill>
              <a:latin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lang="en-US" altLang="en-US" sz="1400" kern="1200" dirty="0">
              <a:solidFill>
                <a:srgbClr val="6699FF"/>
              </a:solidFill>
              <a:latin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lang="en-US" altLang="en-US" sz="1400" kern="1200" dirty="0">
              <a:solidFill>
                <a:srgbClr val="6699FF"/>
              </a:solidFill>
              <a:latin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lang="en-US" altLang="en-US" sz="1400" kern="1200" dirty="0">
              <a:solidFill>
                <a:srgbClr val="6699FF"/>
              </a:solidFill>
              <a:latin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lang="en-US" altLang="en-US" sz="1400" kern="1200" dirty="0">
              <a:solidFill>
                <a:srgbClr val="6699FF"/>
              </a:solidFill>
              <a:latin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lang="en-US" altLang="en-US" sz="1400" kern="1200" dirty="0">
                <a:solidFill>
                  <a:srgbClr val="6699FF"/>
                </a:solidFill>
                <a:latin typeface="Arial" panose="020B0604020202020204" pitchFamily="34" charset="0"/>
              </a:rPr>
              <a:t> </a:t>
            </a:r>
            <a:fld id="{48657E20-BF3E-43C5-A8AD-4FC3F1B78832}" type="slidenum">
              <a:rPr lang="en-US" altLang="en-US" sz="1400" kern="1200" smtClean="0">
                <a:solidFill>
                  <a:srgbClr val="6699FF"/>
                </a:solidFill>
                <a:latin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lang="es-ES" sz="2400" dirty="0">
              <a:latin typeface="arial" panose="020B0604020202020204" pitchFamily="34" charset="0"/>
            </a:endParaRPr>
          </a:p>
          <a:p>
            <a:pPr>
              <a:buFont typeface="Wingdings" pitchFamily="2" charset="2"/>
              <a:buChar char="§"/>
            </a:pPr>
            <a:endParaRPr lang="en-US" sz="2400" b="1" dirty="0">
              <a:latin typeface="Arial" charset="0"/>
              <a:cs typeface="Arial" charset="0"/>
            </a:endParaRPr>
          </a:p>
          <a:p>
            <a:pPr>
              <a:buFont typeface="Wingdings" pitchFamily="2" charset="2"/>
              <a:buChar char="§"/>
            </a:pPr>
            <a:endParaRPr lang="en-US" sz="2400" b="1" dirty="0">
              <a:latin typeface="Arial" charset="0"/>
              <a:cs typeface="Arial" charset="0"/>
            </a:endParaRPr>
          </a:p>
          <a:p>
            <a:pPr>
              <a:buFont typeface="Wingdings" pitchFamily="2" charset="2"/>
              <a:buChar char="§"/>
            </a:pPr>
            <a:endParaRPr lang="en-US" sz="2400"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2116" y="3236386"/>
            <a:ext cx="2438400"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4751387"/>
            <a:ext cx="1262062"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over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72140" y="1371600"/>
            <a:ext cx="9144000" cy="533400"/>
          </a:xfrm>
        </p:spPr>
        <p:txBody>
          <a:bodyPr/>
          <a:lstStyle/>
          <a:p>
            <a:pPr algn="ctr"/>
            <a:r>
              <a:rPr lang="en-US" sz="4000" dirty="0" err="1">
                <a:latin typeface="Arial" charset="0"/>
                <a:cs typeface="Arial" charset="0"/>
              </a:rPr>
              <a:t>Oficina</a:t>
            </a:r>
            <a:r>
              <a:rPr lang="en-US" sz="4000" dirty="0">
                <a:latin typeface="Arial" charset="0"/>
                <a:cs typeface="Arial" charset="0"/>
              </a:rPr>
              <a:t> del Estado de CDC+</a:t>
            </a:r>
          </a:p>
        </p:txBody>
      </p:sp>
      <p:sp>
        <p:nvSpPr>
          <p:cNvPr id="28675" name="Content Placeholder 2"/>
          <p:cNvSpPr>
            <a:spLocks noGrp="1"/>
          </p:cNvSpPr>
          <p:nvPr>
            <p:ph idx="1"/>
          </p:nvPr>
        </p:nvSpPr>
        <p:spPr>
          <a:xfrm>
            <a:off x="152400" y="1905000"/>
            <a:ext cx="8991600" cy="3505200"/>
          </a:xfrm>
        </p:spPr>
        <p:txBody>
          <a:bodyPr/>
          <a:lstStyle/>
          <a:p>
            <a:pPr>
              <a:lnSpc>
                <a:spcPct val="115000"/>
              </a:lnSpc>
              <a:spcBef>
                <a:spcPts val="0"/>
              </a:spcBef>
              <a:spcAft>
                <a:spcPts val="1000"/>
              </a:spcAft>
            </a:pPr>
            <a:r>
              <a:rPr lang="es-ES" sz="2400" dirty="0">
                <a:latin typeface="arial" panose="020B0604020202020204" pitchFamily="34" charset="0"/>
              </a:rPr>
              <a:t>Administrar el programa de CDC+</a:t>
            </a:r>
          </a:p>
          <a:p>
            <a:pPr>
              <a:lnSpc>
                <a:spcPct val="115000"/>
              </a:lnSpc>
              <a:spcBef>
                <a:spcPts val="0"/>
              </a:spcBef>
              <a:spcAft>
                <a:spcPts val="1000"/>
              </a:spcAft>
            </a:pPr>
            <a:r>
              <a:rPr lang="es-ES" sz="2400" dirty="0">
                <a:latin typeface="arial" panose="020B0604020202020204" pitchFamily="34" charset="0"/>
              </a:rPr>
              <a:t>Desarrollar e interpretar los reglamentos</a:t>
            </a:r>
          </a:p>
          <a:p>
            <a:pPr>
              <a:lnSpc>
                <a:spcPct val="115000"/>
              </a:lnSpc>
              <a:spcBef>
                <a:spcPts val="0"/>
              </a:spcBef>
              <a:spcAft>
                <a:spcPts val="1000"/>
              </a:spcAft>
            </a:pPr>
            <a:r>
              <a:rPr lang="es-ES" sz="2400" dirty="0">
                <a:latin typeface="arial" panose="020B0604020202020204" pitchFamily="34" charset="0"/>
              </a:rPr>
              <a:t>Monitorear el Control de Calidad</a:t>
            </a:r>
          </a:p>
          <a:p>
            <a:pPr>
              <a:lnSpc>
                <a:spcPct val="115000"/>
              </a:lnSpc>
              <a:spcBef>
                <a:spcPts val="0"/>
              </a:spcBef>
              <a:spcAft>
                <a:spcPts val="1000"/>
              </a:spcAft>
            </a:pPr>
            <a:r>
              <a:rPr lang="es-ES" sz="2400" dirty="0">
                <a:latin typeface="arial" panose="020B0604020202020204" pitchFamily="34" charset="0"/>
              </a:rPr>
              <a:t>Completar las </a:t>
            </a:r>
            <a:r>
              <a:rPr lang="es-ES" sz="2400" dirty="0" err="1">
                <a:latin typeface="arial" panose="020B0604020202020204" pitchFamily="34" charset="0"/>
              </a:rPr>
              <a:t>obiglaciones</a:t>
            </a:r>
            <a:r>
              <a:rPr lang="es-ES" sz="2400" dirty="0">
                <a:latin typeface="arial" panose="020B0604020202020204" pitchFamily="34" charset="0"/>
              </a:rPr>
              <a:t> fiscales</a:t>
            </a:r>
          </a:p>
          <a:p>
            <a:pPr>
              <a:lnSpc>
                <a:spcPct val="115000"/>
              </a:lnSpc>
              <a:spcBef>
                <a:spcPts val="0"/>
              </a:spcBef>
              <a:spcAft>
                <a:spcPts val="1000"/>
              </a:spcAft>
            </a:pPr>
            <a:r>
              <a:rPr lang="en-US" sz="2400" dirty="0" err="1">
                <a:latin typeface="Arial" panose="020B0604020202020204" pitchFamily="34" charset="0"/>
                <a:ea typeface="Calibri" panose="020F0502020204030204" pitchFamily="34" charset="0"/>
                <a:cs typeface="Arial" panose="020B0604020202020204" pitchFamily="34" charset="0"/>
              </a:rPr>
              <a:t>Proveer</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servicio</a:t>
            </a:r>
            <a:r>
              <a:rPr lang="en-US" sz="2400" dirty="0">
                <a:latin typeface="Arial" panose="020B0604020202020204" pitchFamily="34" charset="0"/>
                <a:ea typeface="Calibri" panose="020F0502020204030204" pitchFamily="34" charset="0"/>
                <a:cs typeface="Arial" panose="020B0604020202020204" pitchFamily="34" charset="0"/>
              </a:rPr>
              <a:t> al </a:t>
            </a:r>
            <a:r>
              <a:rPr lang="en-US" sz="2400" dirty="0" err="1">
                <a:latin typeface="Arial" panose="020B0604020202020204" pitchFamily="34" charset="0"/>
                <a:ea typeface="Calibri" panose="020F0502020204030204" pitchFamily="34" charset="0"/>
                <a:cs typeface="Arial" panose="020B0604020202020204" pitchFamily="34" charset="0"/>
              </a:rPr>
              <a:t>cliente</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y</a:t>
            </a:r>
            <a:r>
              <a:rPr lang="es-ES" sz="2400" dirty="0">
                <a:latin typeface="arial" panose="020B0604020202020204" pitchFamily="34" charset="0"/>
              </a:rPr>
              <a:t> asistencia técnica</a:t>
            </a:r>
          </a:p>
          <a:p>
            <a:pPr>
              <a:lnSpc>
                <a:spcPct val="115000"/>
              </a:lnSpc>
              <a:spcBef>
                <a:spcPts val="0"/>
              </a:spcBef>
              <a:spcAft>
                <a:spcPts val="1000"/>
              </a:spcAft>
            </a:pPr>
            <a:r>
              <a:rPr lang="es-ES" sz="2400" dirty="0">
                <a:latin typeface="arial" panose="020B0604020202020204" pitchFamily="34" charset="0"/>
              </a:rPr>
              <a:t>Desarrollar y actualizar los materiales de entrenamiento </a:t>
            </a:r>
          </a:p>
        </p:txBody>
      </p:sp>
      <p:pic>
        <p:nvPicPr>
          <p:cNvPr id="6" name="Picture 5" descr="Tallahassee Capitol.jpg"/>
          <p:cNvPicPr>
            <a:picLocks noChangeAspect="1"/>
          </p:cNvPicPr>
          <p:nvPr/>
        </p:nvPicPr>
        <p:blipFill>
          <a:blip r:embed="rId3" cstate="print"/>
          <a:stretch>
            <a:fillRect/>
          </a:stretch>
        </p:blipFill>
        <p:spPr>
          <a:xfrm>
            <a:off x="2743200" y="5181600"/>
            <a:ext cx="1219200" cy="1371600"/>
          </a:xfrm>
          <a:prstGeom prst="rect">
            <a:avLst/>
          </a:prstGeom>
        </p:spPr>
      </p:pic>
      <p:pic>
        <p:nvPicPr>
          <p:cNvPr id="7" name="Picture 6" descr="Tallahassee citywide.jpg"/>
          <p:cNvPicPr>
            <a:picLocks noChangeAspect="1"/>
          </p:cNvPicPr>
          <p:nvPr/>
        </p:nvPicPr>
        <p:blipFill>
          <a:blip r:embed="rId4" cstate="print"/>
          <a:stretch>
            <a:fillRect/>
          </a:stretch>
        </p:blipFill>
        <p:spPr>
          <a:xfrm>
            <a:off x="4191000" y="5181600"/>
            <a:ext cx="1981199" cy="1338892"/>
          </a:xfrm>
          <a:prstGeom prst="rect">
            <a:avLst/>
          </a:prstGeom>
        </p:spPr>
      </p:pic>
      <p:pic>
        <p:nvPicPr>
          <p:cNvPr id="8" name="Picture 7" descr="three meet.JPG"/>
          <p:cNvPicPr>
            <a:picLocks noChangeAspect="1"/>
          </p:cNvPicPr>
          <p:nvPr/>
        </p:nvPicPr>
        <p:blipFill>
          <a:blip r:embed="rId5" cstate="print"/>
          <a:stretch>
            <a:fillRect/>
          </a:stretch>
        </p:blipFill>
        <p:spPr>
          <a:xfrm>
            <a:off x="6400800" y="5181600"/>
            <a:ext cx="1946539" cy="1295400"/>
          </a:xfrm>
          <a:prstGeom prst="rect">
            <a:avLst/>
          </a:prstGeom>
        </p:spPr>
      </p:pic>
      <p:pic>
        <p:nvPicPr>
          <p:cNvPr id="9" name="Picture 8" descr="lady cubicle.JPG"/>
          <p:cNvPicPr>
            <a:picLocks noChangeAspect="1"/>
          </p:cNvPicPr>
          <p:nvPr/>
        </p:nvPicPr>
        <p:blipFill>
          <a:blip r:embed="rId6" cstate="print"/>
          <a:stretch>
            <a:fillRect/>
          </a:stretch>
        </p:blipFill>
        <p:spPr>
          <a:xfrm>
            <a:off x="457200" y="5181600"/>
            <a:ext cx="1904999" cy="1315914"/>
          </a:xfrm>
          <a:prstGeom prst="rect">
            <a:avLst/>
          </a:prstGeom>
        </p:spPr>
      </p:pic>
      <p:sp>
        <p:nvSpPr>
          <p:cNvPr id="2" name="Rectangle 1"/>
          <p:cNvSpPr/>
          <p:nvPr/>
        </p:nvSpPr>
        <p:spPr>
          <a:xfrm>
            <a:off x="8384221" y="6169223"/>
            <a:ext cx="383438"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12DC5409-B2AB-4FF7-A344-AF1FD39F3D29}" type="slidenum">
              <a:rPr kumimoji="0" lang="en-US" altLang="en-US" sz="1400" b="0" i="0" u="none" strike="noStrike" kern="0" cap="none" spc="0" normalizeH="0" baseline="0" noProof="0" smtClean="0">
                <a:ln>
                  <a:noFill/>
                </a:ln>
                <a:solidFill>
                  <a:srgbClr val="6699FF"/>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sysClr val="windowText" lastClr="000000"/>
              </a:solidFill>
              <a:effectLst/>
              <a:uLnTx/>
              <a:uFillTx/>
            </a:endParaRPr>
          </a:p>
        </p:txBody>
      </p:sp>
    </p:spTree>
  </p:cSld>
  <p:clrMapOvr>
    <a:masterClrMapping/>
  </p:clrMapOvr>
  <p:transition>
    <p:cover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914400" y="1485900"/>
            <a:ext cx="8229600" cy="1143000"/>
          </a:xfrm>
        </p:spPr>
        <p:txBody>
          <a:bodyPr/>
          <a:lstStyle/>
          <a:p>
            <a:pPr algn="ctr"/>
            <a:r>
              <a:rPr lang="en-US" sz="4000" dirty="0" err="1">
                <a:latin typeface="Arial" charset="0"/>
                <a:cs typeface="Arial" charset="0"/>
              </a:rPr>
              <a:t>Oficina</a:t>
            </a:r>
            <a:r>
              <a:rPr lang="en-US" sz="4000" dirty="0">
                <a:latin typeface="Arial" charset="0"/>
                <a:cs typeface="Arial" charset="0"/>
              </a:rPr>
              <a:t> del Estado de CDC+</a:t>
            </a:r>
            <a:br>
              <a:rPr lang="en-US" sz="4000" dirty="0">
                <a:latin typeface="Arial" charset="0"/>
                <a:cs typeface="Arial" charset="0"/>
              </a:rPr>
            </a:br>
            <a:r>
              <a:rPr lang="en-US" sz="4000" dirty="0">
                <a:latin typeface="Arial" charset="0"/>
                <a:cs typeface="Arial" charset="0"/>
              </a:rPr>
              <a:t>Fiscal / Employer Agent (F/EA)</a:t>
            </a:r>
            <a:br>
              <a:rPr lang="en-US" sz="4000" dirty="0">
                <a:latin typeface="Arial" charset="0"/>
                <a:cs typeface="Arial" charset="0"/>
              </a:rPr>
            </a:br>
            <a:endParaRPr lang="en-US" sz="4000" dirty="0">
              <a:latin typeface="Arial" charset="0"/>
              <a:cs typeface="Arial" charset="0"/>
            </a:endParaRPr>
          </a:p>
        </p:txBody>
      </p:sp>
      <p:sp>
        <p:nvSpPr>
          <p:cNvPr id="29699" name="Content Placeholder 2"/>
          <p:cNvSpPr>
            <a:spLocks noGrp="1"/>
          </p:cNvSpPr>
          <p:nvPr>
            <p:ph idx="1"/>
          </p:nvPr>
        </p:nvSpPr>
        <p:spPr>
          <a:xfrm>
            <a:off x="274674" y="2819400"/>
            <a:ext cx="8640726" cy="2286000"/>
          </a:xfrm>
        </p:spPr>
        <p:txBody>
          <a:bodyPr/>
          <a:lstStyle/>
          <a:p>
            <a:r>
              <a:rPr lang="es-ES" sz="2400" dirty="0">
                <a:latin typeface="arial" panose="020B0604020202020204" pitchFamily="34" charset="0"/>
              </a:rPr>
              <a:t>Solicitar y recibir el presupuesto mensual de cada participante</a:t>
            </a:r>
          </a:p>
          <a:p>
            <a:r>
              <a:rPr lang="es-ES" sz="2400" dirty="0">
                <a:latin typeface="arial" panose="020B0604020202020204" pitchFamily="34" charset="0"/>
              </a:rPr>
              <a:t>Asignar el número de identificación del proveedor</a:t>
            </a:r>
          </a:p>
          <a:p>
            <a:r>
              <a:rPr lang="es-ES" sz="2400" dirty="0">
                <a:latin typeface="arial" panose="020B0604020202020204" pitchFamily="34" charset="0"/>
              </a:rPr>
              <a:t>Proveer servicios bancarios, pagar facturas, impuestos (</a:t>
            </a:r>
            <a:r>
              <a:rPr lang="es-ES" sz="2400" dirty="0" err="1">
                <a:latin typeface="arial" panose="020B0604020202020204" pitchFamily="34" charset="0"/>
              </a:rPr>
              <a:t>taxes</a:t>
            </a:r>
            <a:r>
              <a:rPr lang="es-ES" sz="2400" dirty="0">
                <a:latin typeface="arial" panose="020B0604020202020204" pitchFamily="34" charset="0"/>
              </a:rPr>
              <a:t>), y enviar estados de cuenta mensuales </a:t>
            </a:r>
          </a:p>
        </p:txBody>
      </p:sp>
      <p:pic>
        <p:nvPicPr>
          <p:cNvPr id="4" name="Picture 3" descr="guy cubicle.JPG"/>
          <p:cNvPicPr>
            <a:picLocks noChangeAspect="1"/>
          </p:cNvPicPr>
          <p:nvPr/>
        </p:nvPicPr>
        <p:blipFill>
          <a:blip r:embed="rId3" cstate="print"/>
          <a:stretch>
            <a:fillRect/>
          </a:stretch>
        </p:blipFill>
        <p:spPr>
          <a:xfrm>
            <a:off x="6781800" y="5396023"/>
            <a:ext cx="1846836" cy="1219200"/>
          </a:xfrm>
          <a:prstGeom prst="rect">
            <a:avLst/>
          </a:prstGeom>
        </p:spPr>
      </p:pic>
      <p:pic>
        <p:nvPicPr>
          <p:cNvPr id="5" name="Picture 4" descr="scale with paper money.JPG"/>
          <p:cNvPicPr>
            <a:picLocks noChangeAspect="1"/>
          </p:cNvPicPr>
          <p:nvPr/>
        </p:nvPicPr>
        <p:blipFill>
          <a:blip r:embed="rId4" cstate="print"/>
          <a:stretch>
            <a:fillRect/>
          </a:stretch>
        </p:blipFill>
        <p:spPr>
          <a:xfrm>
            <a:off x="4811262" y="5392479"/>
            <a:ext cx="1709159" cy="1219200"/>
          </a:xfrm>
          <a:prstGeom prst="rect">
            <a:avLst/>
          </a:prstGeom>
        </p:spPr>
      </p:pic>
      <p:pic>
        <p:nvPicPr>
          <p:cNvPr id="6" name="Picture 5" descr="bank statement.JPG"/>
          <p:cNvPicPr>
            <a:picLocks noChangeAspect="1"/>
          </p:cNvPicPr>
          <p:nvPr/>
        </p:nvPicPr>
        <p:blipFill>
          <a:blip r:embed="rId5" cstate="print"/>
          <a:stretch>
            <a:fillRect/>
          </a:stretch>
        </p:blipFill>
        <p:spPr>
          <a:xfrm>
            <a:off x="613033" y="5402638"/>
            <a:ext cx="1851951" cy="1219201"/>
          </a:xfrm>
          <a:prstGeom prst="rect">
            <a:avLst/>
          </a:prstGeom>
        </p:spPr>
      </p:pic>
      <p:pic>
        <p:nvPicPr>
          <p:cNvPr id="7" name="Picture 6" descr="blocks say BUDGET.JPG"/>
          <p:cNvPicPr>
            <a:picLocks noChangeAspect="1"/>
          </p:cNvPicPr>
          <p:nvPr/>
        </p:nvPicPr>
        <p:blipFill>
          <a:blip r:embed="rId6" cstate="print"/>
          <a:stretch>
            <a:fillRect/>
          </a:stretch>
        </p:blipFill>
        <p:spPr>
          <a:xfrm>
            <a:off x="2808754" y="5392479"/>
            <a:ext cx="1737645" cy="1239520"/>
          </a:xfrm>
          <a:prstGeom prst="rect">
            <a:avLst/>
          </a:prstGeom>
        </p:spPr>
      </p:pic>
      <p:sp>
        <p:nvSpPr>
          <p:cNvPr id="2" name="Rectangle 1"/>
          <p:cNvSpPr/>
          <p:nvPr/>
        </p:nvSpPr>
        <p:spPr>
          <a:xfrm>
            <a:off x="8698296" y="6352655"/>
            <a:ext cx="383438"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33A9C1D3-BC38-4687-80AC-995CB4F4BE55}" type="slidenum">
              <a:rPr kumimoji="0" lang="en-US" altLang="en-US" sz="1400" b="0" i="0" u="none" strike="noStrike" kern="0" cap="none" spc="0" normalizeH="0" baseline="0" noProof="0" smtClean="0">
                <a:ln>
                  <a:noFill/>
                </a:ln>
                <a:solidFill>
                  <a:srgbClr val="6699FF"/>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sysClr val="windowText" lastClr="000000"/>
              </a:solidFill>
              <a:effectLst/>
              <a:uLnTx/>
              <a:uFillTx/>
            </a:endParaRPr>
          </a:p>
        </p:txBody>
      </p:sp>
    </p:spTree>
  </p:cSld>
  <p:clrMapOvr>
    <a:masterClrMapping/>
  </p:clrMapOvr>
  <p:transition>
    <p:cover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1916234" y="2660711"/>
            <a:ext cx="7227766" cy="3971666"/>
          </a:xfrm>
        </p:spPr>
        <p:txBody>
          <a:bodyPr/>
          <a:lstStyle/>
          <a:p>
            <a:pPr>
              <a:buFontTx/>
              <a:buNone/>
            </a:pPr>
            <a:endParaRPr lang="en-US" sz="800" b="1" dirty="0">
              <a:latin typeface="Arial" charset="0"/>
              <a:cs typeface="Arial" charset="0"/>
            </a:endParaRPr>
          </a:p>
          <a:p>
            <a:pPr>
              <a:buFont typeface="Wingdings" panose="05000000000000000000" pitchFamily="2" charset="2"/>
              <a:buChar char="Ø"/>
            </a:pPr>
            <a:r>
              <a:rPr lang="es-ES" sz="1800" dirty="0">
                <a:latin typeface="Arial" panose="020B0604020202020204" pitchFamily="34" charset="0"/>
                <a:cs typeface="Arial" panose="020B0604020202020204" pitchFamily="34" charset="0"/>
              </a:rPr>
              <a:t> Luego de que se haya inscrito en el programa del CDC+, el participante/representante deberá inscribirse en el repositorio de información de AHCA</a:t>
            </a:r>
            <a:r>
              <a:rPr lang="es-ES" sz="1800" dirty="0">
                <a:solidFill>
                  <a:schemeClr val="tx1"/>
                </a:solidFill>
                <a:latin typeface="Arial" panose="020B0604020202020204" pitchFamily="34" charset="0"/>
                <a:cs typeface="Arial" panose="020B0604020202020204" pitchFamily="34" charset="0"/>
              </a:rPr>
              <a:t>: </a:t>
            </a:r>
            <a:r>
              <a:rPr lang="en-US" altLang="en-US" sz="1800" b="1" u="sng" dirty="0">
                <a:solidFill>
                  <a:schemeClr val="tx1"/>
                </a:solidFill>
                <a:latin typeface="Arial" panose="020B0604020202020204" pitchFamily="34" charset="0"/>
                <a:cs typeface="Arial" panose="020B0604020202020204" pitchFamily="34" charset="0"/>
                <a:hlinkClick r:id="rId3"/>
              </a:rPr>
              <a:t>https://apps.ahca.myflorida.com/SingleSignOnPortal</a:t>
            </a:r>
            <a:r>
              <a:rPr lang="en-US" altLang="en-US" sz="1800" b="1" dirty="0">
                <a:solidFill>
                  <a:schemeClr val="tx1"/>
                </a:solidFill>
                <a:latin typeface="Arial" panose="020B0604020202020204" pitchFamily="34" charset="0"/>
                <a:cs typeface="Arial" panose="020B0604020202020204" pitchFamily="34" charset="0"/>
              </a:rPr>
              <a:t> </a:t>
            </a:r>
            <a:r>
              <a:rPr lang="es-ES" sz="1800" dirty="0">
                <a:latin typeface="Arial" panose="020B0604020202020204" pitchFamily="34" charset="0"/>
                <a:cs typeface="Arial" panose="020B0604020202020204" pitchFamily="34" charset="0"/>
              </a:rPr>
              <a:t>A partir del 25 de Mayo 2015 </a:t>
            </a:r>
            <a:r>
              <a:rPr lang="es-ES" sz="1800" dirty="0" err="1">
                <a:latin typeface="Arial" panose="020B0604020202020204" pitchFamily="34" charset="0"/>
                <a:cs typeface="Arial" panose="020B0604020202020204" pitchFamily="34" charset="0"/>
              </a:rPr>
              <a:t>via</a:t>
            </a:r>
            <a:r>
              <a:rPr lang="es-ES" sz="1800" dirty="0">
                <a:latin typeface="Arial" panose="020B0604020202020204" pitchFamily="34" charset="0"/>
                <a:cs typeface="Arial" panose="020B0604020202020204" pitchFamily="34" charset="0"/>
              </a:rPr>
              <a:t> </a:t>
            </a:r>
            <a:r>
              <a:rPr lang="es-ES" sz="1800" i="1" dirty="0">
                <a:latin typeface="Arial" panose="020B0604020202020204" pitchFamily="34" charset="0"/>
                <a:cs typeface="Arial" panose="020B0604020202020204" pitchFamily="34" charset="0"/>
              </a:rPr>
              <a:t>“</a:t>
            </a:r>
            <a:r>
              <a:rPr lang="es-ES" sz="1800" i="1" dirty="0" err="1">
                <a:latin typeface="Arial" panose="020B0604020202020204" pitchFamily="34" charset="0"/>
                <a:cs typeface="Arial" panose="020B0604020202020204" pitchFamily="34" charset="0"/>
              </a:rPr>
              <a:t>Care</a:t>
            </a:r>
            <a:r>
              <a:rPr lang="es-ES" sz="1800" i="1" dirty="0">
                <a:latin typeface="Arial" panose="020B0604020202020204" pitchFamily="34" charset="0"/>
                <a:cs typeface="Arial" panose="020B0604020202020204" pitchFamily="34" charset="0"/>
              </a:rPr>
              <a:t> </a:t>
            </a:r>
            <a:r>
              <a:rPr lang="es-ES" sz="1800" i="1" dirty="0" err="1">
                <a:latin typeface="Arial" panose="020B0604020202020204" pitchFamily="34" charset="0"/>
                <a:cs typeface="Arial" panose="020B0604020202020204" pitchFamily="34" charset="0"/>
              </a:rPr>
              <a:t>Provider</a:t>
            </a:r>
            <a:r>
              <a:rPr lang="es-ES" sz="1800" i="1" dirty="0">
                <a:latin typeface="Arial" panose="020B0604020202020204" pitchFamily="34" charset="0"/>
                <a:cs typeface="Arial" panose="020B0604020202020204" pitchFamily="34" charset="0"/>
              </a:rPr>
              <a:t> </a:t>
            </a:r>
            <a:r>
              <a:rPr lang="es-ES" sz="1800" i="1" dirty="0" err="1">
                <a:latin typeface="Arial" panose="020B0604020202020204" pitchFamily="34" charset="0"/>
                <a:cs typeface="Arial" panose="020B0604020202020204" pitchFamily="34" charset="0"/>
              </a:rPr>
              <a:t>Background</a:t>
            </a:r>
            <a:r>
              <a:rPr lang="es-ES" sz="1800" i="1" dirty="0">
                <a:latin typeface="Arial" panose="020B0604020202020204" pitchFamily="34" charset="0"/>
                <a:cs typeface="Arial" panose="020B0604020202020204" pitchFamily="34" charset="0"/>
              </a:rPr>
              <a:t> </a:t>
            </a:r>
            <a:r>
              <a:rPr lang="es-ES" sz="1800" i="1" dirty="0" err="1">
                <a:latin typeface="Arial" panose="020B0604020202020204" pitchFamily="34" charset="0"/>
                <a:cs typeface="Arial" panose="020B0604020202020204" pitchFamily="34" charset="0"/>
              </a:rPr>
              <a:t>Screening</a:t>
            </a:r>
            <a:r>
              <a:rPr lang="es-ES" sz="1800" i="1" dirty="0">
                <a:latin typeface="Arial" panose="020B0604020202020204" pitchFamily="34" charset="0"/>
                <a:cs typeface="Arial" panose="020B0604020202020204" pitchFamily="34" charset="0"/>
              </a:rPr>
              <a:t> </a:t>
            </a:r>
            <a:r>
              <a:rPr lang="es-ES" sz="1800" i="1" dirty="0" err="1">
                <a:latin typeface="Arial" panose="020B0604020202020204" pitchFamily="34" charset="0"/>
                <a:cs typeface="Arial" panose="020B0604020202020204" pitchFamily="34" charset="0"/>
              </a:rPr>
              <a:t>Clearinghouse</a:t>
            </a:r>
            <a:r>
              <a:rPr lang="es-ES" sz="1800" i="1" dirty="0">
                <a:latin typeface="Arial" panose="020B0604020202020204" pitchFamily="34" charset="0"/>
                <a:cs typeface="Arial" panose="020B0604020202020204" pitchFamily="34" charset="0"/>
              </a:rPr>
              <a:t>”.</a:t>
            </a:r>
          </a:p>
          <a:p>
            <a:pPr>
              <a:buFont typeface="Wingdings" panose="05000000000000000000" pitchFamily="2" charset="2"/>
              <a:buChar char="Ø"/>
            </a:pPr>
            <a:r>
              <a:rPr lang="es-ES" altLang="en-US" sz="1800" dirty="0">
                <a:latin typeface="Arial" panose="020B0604020202020204" pitchFamily="34" charset="0"/>
                <a:cs typeface="Arial" panose="020B0604020202020204" pitchFamily="34" charset="0"/>
              </a:rPr>
              <a:t>Una vez que se inscriba recibirá un n</a:t>
            </a:r>
            <a:r>
              <a:rPr lang="es-PR" sz="1800" dirty="0">
                <a:latin typeface="Arial" panose="020B0604020202020204" pitchFamily="34" charset="0"/>
                <a:cs typeface="Arial" panose="020B0604020202020204" pitchFamily="34" charset="0"/>
              </a:rPr>
              <a:t>ú</a:t>
            </a:r>
            <a:r>
              <a:rPr lang="es-ES" altLang="en-US" sz="1800" dirty="0">
                <a:latin typeface="Arial" panose="020B0604020202020204" pitchFamily="34" charset="0"/>
                <a:cs typeface="Arial" panose="020B0604020202020204" pitchFamily="34" charset="0"/>
              </a:rPr>
              <a:t>mero de identificación </a:t>
            </a:r>
            <a:r>
              <a:rPr lang="en-US" altLang="en-US" sz="1800" dirty="0">
                <a:latin typeface="Arial" panose="020B0604020202020204" pitchFamily="34" charset="0"/>
                <a:cs typeface="Arial" panose="020B0604020202020204" pitchFamily="34" charset="0"/>
              </a:rPr>
              <a:t>y </a:t>
            </a:r>
            <a:r>
              <a:rPr lang="en-US" altLang="en-US" sz="1800" dirty="0" err="1">
                <a:latin typeface="Arial" panose="020B0604020202020204" pitchFamily="34" charset="0"/>
                <a:cs typeface="Arial" panose="020B0604020202020204" pitchFamily="34" charset="0"/>
              </a:rPr>
              <a:t>mantendr</a:t>
            </a:r>
            <a:r>
              <a:rPr lang="en-US" sz="1800" dirty="0" err="1">
                <a:latin typeface="Arial" panose="020B0604020202020204" pitchFamily="34" charset="0"/>
                <a:cs typeface="Arial" panose="020B0604020202020204" pitchFamily="34" charset="0"/>
              </a:rPr>
              <a:t>á</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una</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lista</a:t>
            </a:r>
            <a:r>
              <a:rPr lang="en-US" altLang="en-US" sz="1800" dirty="0">
                <a:latin typeface="Arial" panose="020B0604020202020204" pitchFamily="34" charset="0"/>
                <a:cs typeface="Arial" panose="020B0604020202020204" pitchFamily="34" charset="0"/>
              </a:rPr>
              <a:t> de </a:t>
            </a:r>
            <a:r>
              <a:rPr lang="en-US" altLang="en-US" sz="1800" dirty="0" err="1">
                <a:latin typeface="Arial" panose="020B0604020202020204" pitchFamily="34" charset="0"/>
                <a:cs typeface="Arial" panose="020B0604020202020204" pitchFamily="34" charset="0"/>
              </a:rPr>
              <a:t>todos</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sus</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empleados</a:t>
            </a:r>
            <a:r>
              <a:rPr lang="en-US" altLang="en-US" sz="1800" dirty="0">
                <a:latin typeface="Arial" panose="020B0604020202020204" pitchFamily="34" charset="0"/>
                <a:cs typeface="Arial" panose="020B0604020202020204" pitchFamily="34" charset="0"/>
              </a:rPr>
              <a:t>/</a:t>
            </a:r>
            <a:r>
              <a:rPr lang="en-US" altLang="en-US" sz="1800" dirty="0" err="1">
                <a:latin typeface="Arial" panose="020B0604020202020204" pitchFamily="34" charset="0"/>
                <a:cs typeface="Arial" panose="020B0604020202020204" pitchFamily="34" charset="0"/>
              </a:rPr>
              <a:t>agencias</a:t>
            </a:r>
            <a:r>
              <a:rPr lang="en-US" altLang="en-US" sz="1800" dirty="0">
                <a:latin typeface="Arial" panose="020B0604020202020204" pitchFamily="34" charset="0"/>
                <a:cs typeface="Arial" panose="020B0604020202020204" pitchFamily="34" charset="0"/>
              </a:rPr>
              <a:t> a </a:t>
            </a:r>
            <a:r>
              <a:rPr lang="en-US" altLang="en-US" sz="1800" dirty="0" err="1">
                <a:latin typeface="Arial" panose="020B0604020202020204" pitchFamily="34" charset="0"/>
                <a:cs typeface="Arial" panose="020B0604020202020204" pitchFamily="34" charset="0"/>
              </a:rPr>
              <a:t>traves</a:t>
            </a:r>
            <a:r>
              <a:rPr lang="en-US" altLang="en-US" sz="1800" dirty="0">
                <a:latin typeface="Arial" panose="020B0604020202020204" pitchFamily="34" charset="0"/>
                <a:cs typeface="Arial" panose="020B0604020202020204" pitchFamily="34" charset="0"/>
              </a:rPr>
              <a:t> del </a:t>
            </a:r>
            <a:r>
              <a:rPr lang="es-ES" sz="1800" dirty="0">
                <a:latin typeface="Arial" panose="020B0604020202020204" pitchFamily="34" charset="0"/>
                <a:cs typeface="Arial" panose="020B0604020202020204" pitchFamily="34" charset="0"/>
              </a:rPr>
              <a:t>repositorio de información</a:t>
            </a:r>
            <a:endParaRPr lang="es-ES" altLang="en-US" sz="1800" dirty="0">
              <a:latin typeface="Arial" panose="020B0604020202020204" pitchFamily="34" charset="0"/>
              <a:cs typeface="Arial" panose="020B0604020202020204" pitchFamily="34" charset="0"/>
            </a:endParaRPr>
          </a:p>
        </p:txBody>
      </p:sp>
      <p:sp>
        <p:nvSpPr>
          <p:cNvPr id="46082" name="Title 1"/>
          <p:cNvSpPr>
            <a:spLocks noGrp="1"/>
          </p:cNvSpPr>
          <p:nvPr>
            <p:ph type="title"/>
          </p:nvPr>
        </p:nvSpPr>
        <p:spPr>
          <a:xfrm>
            <a:off x="546688" y="1951088"/>
            <a:ext cx="8422758" cy="419099"/>
          </a:xfrm>
        </p:spPr>
        <p:txBody>
          <a:bodyPr/>
          <a:lstStyle/>
          <a:p>
            <a:pPr algn="ctr"/>
            <a:r>
              <a:rPr lang="es-ES" sz="3600" dirty="0">
                <a:latin typeface="arial" panose="020B0604020202020204" pitchFamily="34" charset="0"/>
              </a:rPr>
              <a:t>Nuevo procedimiento para completar el nivel 2 de Antecedentes</a:t>
            </a:r>
            <a:endParaRPr lang="es-ES" sz="3600" dirty="0">
              <a:effectLst/>
              <a:latin typeface="arial" panose="020B0604020202020204" pitchFamily="34" charset="0"/>
            </a:endParaRPr>
          </a:p>
        </p:txBody>
      </p:sp>
      <p:sp>
        <p:nvSpPr>
          <p:cNvPr id="2" name="Rectangle 1"/>
          <p:cNvSpPr/>
          <p:nvPr/>
        </p:nvSpPr>
        <p:spPr>
          <a:xfrm>
            <a:off x="8493642" y="6324600"/>
            <a:ext cx="383438"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C8FD7A1C-518F-4E2C-AA1D-76DFFFE60FA1}" type="slidenum">
              <a:rPr kumimoji="0" lang="en-US" altLang="en-US" sz="1400" b="0" i="0" u="none" strike="noStrike" kern="0" cap="none" spc="0" normalizeH="0" baseline="0" noProof="0" smtClean="0">
                <a:ln>
                  <a:noFill/>
                </a:ln>
                <a:solidFill>
                  <a:srgbClr val="6699FF"/>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7" name="Picture 6" descr="magnify.jpg"/>
          <p:cNvPicPr>
            <a:picLocks noChangeAspect="1"/>
          </p:cNvPicPr>
          <p:nvPr/>
        </p:nvPicPr>
        <p:blipFill>
          <a:blip r:embed="rId4" cstate="print"/>
          <a:stretch>
            <a:fillRect/>
          </a:stretch>
        </p:blipFill>
        <p:spPr>
          <a:xfrm>
            <a:off x="-239520" y="3200400"/>
            <a:ext cx="1981200" cy="2435060"/>
          </a:xfrm>
          <a:prstGeom prst="rect">
            <a:avLst/>
          </a:prstGeom>
          <a:scene3d>
            <a:camera prst="orthographicFront">
              <a:rot lat="0" lon="19799975" rev="18000000"/>
            </a:camera>
            <a:lightRig rig="threePt" dir="t"/>
          </a:scene3d>
        </p:spPr>
      </p:pic>
    </p:spTree>
  </p:cSld>
  <p:clrMapOvr>
    <a:masterClrMapping/>
  </p:clrMapOvr>
  <p:transition>
    <p:cover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09800"/>
            <a:ext cx="2667000" cy="3432629"/>
          </a:xfrm>
        </p:spPr>
        <p:txBody>
          <a:bodyPr/>
          <a:lstStyle/>
          <a:p>
            <a:pPr marL="457200" lvl="1" indent="0">
              <a:buNone/>
            </a:pPr>
            <a:r>
              <a:rPr lang="en-US" sz="2000" b="1" u="sng" dirty="0" err="1">
                <a:solidFill>
                  <a:srgbClr val="262671"/>
                </a:solidFill>
                <a:latin typeface="Arial" pitchFamily="34" charset="0"/>
                <a:cs typeface="Arial" pitchFamily="34" charset="0"/>
              </a:rPr>
              <a:t>Herramientas</a:t>
            </a:r>
            <a:r>
              <a:rPr lang="en-US" sz="2000" b="1" u="sng" dirty="0">
                <a:solidFill>
                  <a:srgbClr val="262671"/>
                </a:solidFill>
                <a:latin typeface="Arial" pitchFamily="34" charset="0"/>
                <a:cs typeface="Arial" pitchFamily="34" charset="0"/>
              </a:rPr>
              <a:t> del </a:t>
            </a:r>
            <a:r>
              <a:rPr lang="en-US" sz="2000" b="1" u="sng" dirty="0" err="1">
                <a:solidFill>
                  <a:srgbClr val="262671"/>
                </a:solidFill>
                <a:latin typeface="Arial" pitchFamily="34" charset="0"/>
                <a:cs typeface="Arial" pitchFamily="34" charset="0"/>
              </a:rPr>
              <a:t>Programa</a:t>
            </a:r>
            <a:endParaRPr lang="en-US" sz="2000" b="1" u="sng" dirty="0">
              <a:solidFill>
                <a:srgbClr val="262671"/>
              </a:solidFill>
              <a:latin typeface="Arial" pitchFamily="34" charset="0"/>
              <a:cs typeface="Arial" pitchFamily="34" charset="0"/>
            </a:endParaRPr>
          </a:p>
          <a:p>
            <a:pPr marL="457200" lvl="1" indent="0">
              <a:buNone/>
            </a:pPr>
            <a:r>
              <a:rPr lang="en-US" sz="1800" dirty="0">
                <a:solidFill>
                  <a:srgbClr val="C00000"/>
                </a:solidFill>
                <a:latin typeface="Arial" pitchFamily="34" charset="0"/>
                <a:cs typeface="Arial" pitchFamily="34" charset="0"/>
              </a:rPr>
              <a:t>CDC+ Rule Handbook</a:t>
            </a:r>
          </a:p>
          <a:p>
            <a:pPr marL="457200" lvl="1" indent="0">
              <a:buNone/>
            </a:pPr>
            <a:r>
              <a:rPr lang="es-PR" sz="1800" dirty="0">
                <a:solidFill>
                  <a:srgbClr val="C00000"/>
                </a:solidFill>
                <a:latin typeface="Arial" pitchFamily="34" charset="0"/>
                <a:cs typeface="Arial" pitchFamily="34" charset="0"/>
              </a:rPr>
              <a:t>Gu</a:t>
            </a:r>
            <a:r>
              <a:rPr lang="es-PR" sz="1800" dirty="0">
                <a:solidFill>
                  <a:srgbClr val="C00000"/>
                </a:solidFill>
              </a:rPr>
              <a:t>í</a:t>
            </a:r>
            <a:r>
              <a:rPr lang="es-PR" sz="1800" dirty="0">
                <a:solidFill>
                  <a:srgbClr val="C00000"/>
                </a:solidFill>
                <a:latin typeface="Arial" pitchFamily="34" charset="0"/>
                <a:cs typeface="Arial" pitchFamily="34" charset="0"/>
              </a:rPr>
              <a:t>a del Programa</a:t>
            </a:r>
            <a:endParaRPr lang="en-US" sz="1800" dirty="0">
              <a:solidFill>
                <a:srgbClr val="C00000"/>
              </a:solidFill>
              <a:latin typeface="Arial" pitchFamily="34" charset="0"/>
              <a:cs typeface="Arial" pitchFamily="34" charset="0"/>
            </a:endParaRPr>
          </a:p>
          <a:p>
            <a:pPr marL="457200" lvl="1" indent="0">
              <a:buNone/>
            </a:pPr>
            <a:r>
              <a:rPr lang="en-US" sz="1800" dirty="0" err="1">
                <a:solidFill>
                  <a:srgbClr val="C00000"/>
                </a:solidFill>
                <a:latin typeface="Arial" pitchFamily="34" charset="0"/>
                <a:cs typeface="Arial" pitchFamily="34" charset="0"/>
              </a:rPr>
              <a:t>Ap</a:t>
            </a:r>
            <a:r>
              <a:rPr lang="es-PR" sz="1800" dirty="0">
                <a:solidFill>
                  <a:srgbClr val="C00000"/>
                </a:solidFill>
              </a:rPr>
              <a:t>é</a:t>
            </a:r>
            <a:r>
              <a:rPr lang="en-US" sz="1800" dirty="0" err="1">
                <a:solidFill>
                  <a:srgbClr val="C00000"/>
                </a:solidFill>
                <a:latin typeface="Arial" pitchFamily="34" charset="0"/>
                <a:cs typeface="Arial" pitchFamily="34" charset="0"/>
              </a:rPr>
              <a:t>ndice</a:t>
            </a:r>
            <a:r>
              <a:rPr lang="en-US" sz="1800" dirty="0">
                <a:solidFill>
                  <a:srgbClr val="C00000"/>
                </a:solidFill>
                <a:latin typeface="Arial" pitchFamily="34" charset="0"/>
                <a:cs typeface="Arial" pitchFamily="34" charset="0"/>
              </a:rPr>
              <a:t> del CDC+</a:t>
            </a:r>
            <a:br>
              <a:rPr lang="en-US" sz="2600" b="1" dirty="0">
                <a:solidFill>
                  <a:srgbClr val="C00000"/>
                </a:solidFill>
                <a:latin typeface="Arial" pitchFamily="34" charset="0"/>
                <a:cs typeface="Arial" pitchFamily="34" charset="0"/>
              </a:rPr>
            </a:br>
            <a:r>
              <a:rPr lang="es-PR" sz="1800" dirty="0">
                <a:solidFill>
                  <a:srgbClr val="C00000"/>
                </a:solidFill>
                <a:latin typeface="Arial" panose="020B0604020202020204" pitchFamily="34" charset="0"/>
                <a:cs typeface="Arial" pitchFamily="34" charset="0"/>
              </a:rPr>
              <a:t>Guía del Programa</a:t>
            </a:r>
            <a:endParaRPr lang="en-US" sz="1800" dirty="0">
              <a:solidFill>
                <a:srgbClr val="C00000"/>
              </a:solidFill>
              <a:latin typeface="Arial" panose="020B0604020202020204" pitchFamily="34" charset="0"/>
              <a:cs typeface="Arial" pitchFamily="34" charset="0"/>
            </a:endParaRPr>
          </a:p>
          <a:p>
            <a:pPr marL="457200" lvl="1" indent="0">
              <a:buNone/>
            </a:pPr>
            <a:endParaRPr lang="en-US" dirty="0">
              <a:solidFill>
                <a:srgbClr val="C00000"/>
              </a:solidFill>
            </a:endParaRPr>
          </a:p>
        </p:txBody>
      </p:sp>
      <p:sp>
        <p:nvSpPr>
          <p:cNvPr id="5" name="Rectangle 4"/>
          <p:cNvSpPr/>
          <p:nvPr/>
        </p:nvSpPr>
        <p:spPr>
          <a:xfrm>
            <a:off x="3200400" y="6090799"/>
            <a:ext cx="5714999" cy="400110"/>
          </a:xfrm>
          <a:prstGeom prst="rect">
            <a:avLst/>
          </a:prstGeom>
        </p:spPr>
        <p:txBody>
          <a:bodyPr wrap="square">
            <a:spAutoFit/>
          </a:bodyPr>
          <a:lstStyle/>
          <a:p>
            <a:r>
              <a:rPr lang="en-US" sz="2000" b="1" kern="0" dirty="0">
                <a:solidFill>
                  <a:srgbClr val="6B8ED1">
                    <a:lumMod val="50000"/>
                  </a:srgbClr>
                </a:solidFill>
                <a:latin typeface="Arial" pitchFamily="34" charset="0"/>
                <a:ea typeface="+mj-ea"/>
                <a:cs typeface="Arial" pitchFamily="34" charset="0"/>
              </a:rPr>
              <a:t>http://apdcares.org/cdcplus/consumers</a:t>
            </a:r>
            <a:endParaRPr lang="es-ES" sz="2400" dirty="0">
              <a:effectLst/>
              <a:latin typeface="arial" panose="020B0604020202020204" pitchFamily="34" charset="0"/>
            </a:endParaRPr>
          </a:p>
        </p:txBody>
      </p:sp>
      <p:sp>
        <p:nvSpPr>
          <p:cNvPr id="2" name="Rectangle 1"/>
          <p:cNvSpPr/>
          <p:nvPr/>
        </p:nvSpPr>
        <p:spPr>
          <a:xfrm>
            <a:off x="8463418" y="6361882"/>
            <a:ext cx="383438"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06D0A38C-F9D0-473E-B1DD-606347B12408}" type="slidenum">
              <a:rPr kumimoji="0" lang="en-US" altLang="en-US" sz="1400" b="0" i="0" u="none" strike="noStrike" kern="0" cap="none" spc="0" normalizeH="0" baseline="0" noProof="0" smtClean="0">
                <a:ln>
                  <a:noFill/>
                </a:ln>
                <a:solidFill>
                  <a:srgbClr val="6699FF"/>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4" name="Picture 3"/>
          <p:cNvPicPr>
            <a:picLocks noChangeAspect="1"/>
          </p:cNvPicPr>
          <p:nvPr/>
        </p:nvPicPr>
        <p:blipFill>
          <a:blip r:embed="rId3"/>
          <a:stretch>
            <a:fillRect/>
          </a:stretch>
        </p:blipFill>
        <p:spPr>
          <a:xfrm>
            <a:off x="3848999" y="1066800"/>
            <a:ext cx="4829175" cy="5153025"/>
          </a:xfrm>
          <a:prstGeom prst="rect">
            <a:avLst/>
          </a:prstGeom>
        </p:spPr>
      </p:pic>
    </p:spTree>
    <p:extLst>
      <p:ext uri="{BB962C8B-B14F-4D97-AF65-F5344CB8AC3E}">
        <p14:creationId xmlns:p14="http://schemas.microsoft.com/office/powerpoint/2010/main" val="345356874"/>
      </p:ext>
    </p:extLst>
  </p:cSld>
  <p:clrMapOvr>
    <a:masterClrMapping/>
  </p:clrMapOvr>
  <p:transition>
    <p:cover dir="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3533775" y="1219200"/>
            <a:ext cx="4800600" cy="381000"/>
          </a:xfrm>
        </p:spPr>
        <p:txBody>
          <a:bodyPr/>
          <a:lstStyle/>
          <a:p>
            <a:pPr algn="ctr"/>
            <a:r>
              <a:rPr lang="en-US" sz="4000" dirty="0" err="1">
                <a:latin typeface="Arial" charset="0"/>
                <a:cs typeface="Arial" charset="0"/>
              </a:rPr>
              <a:t>Grupo</a:t>
            </a:r>
            <a:r>
              <a:rPr lang="en-US" sz="4000" dirty="0">
                <a:latin typeface="Arial" charset="0"/>
                <a:cs typeface="Arial" charset="0"/>
              </a:rPr>
              <a:t> de </a:t>
            </a:r>
            <a:r>
              <a:rPr lang="en-US" sz="4000" dirty="0" err="1">
                <a:latin typeface="Arial" charset="0"/>
                <a:cs typeface="Arial" charset="0"/>
              </a:rPr>
              <a:t>Apoyo</a:t>
            </a:r>
            <a:endParaRPr lang="en-US" sz="4000" dirty="0">
              <a:latin typeface="Arial" charset="0"/>
              <a:cs typeface="Arial" charset="0"/>
            </a:endParaRPr>
          </a:p>
        </p:txBody>
      </p:sp>
      <p:sp>
        <p:nvSpPr>
          <p:cNvPr id="76803" name="Content Placeholder 2"/>
          <p:cNvSpPr>
            <a:spLocks noGrp="1"/>
          </p:cNvSpPr>
          <p:nvPr>
            <p:ph idx="1"/>
          </p:nvPr>
        </p:nvSpPr>
        <p:spPr>
          <a:xfrm>
            <a:off x="76200" y="4042906"/>
            <a:ext cx="2438400" cy="2616497"/>
          </a:xfrm>
        </p:spPr>
        <p:txBody>
          <a:bodyPr/>
          <a:lstStyle/>
          <a:p>
            <a:pPr>
              <a:buNone/>
            </a:pPr>
            <a:endParaRPr lang="en-US" sz="2400" i="1" dirty="0">
              <a:latin typeface="Arial" charset="0"/>
              <a:cs typeface="Arial" charset="0"/>
            </a:endParaRPr>
          </a:p>
          <a:p>
            <a:r>
              <a:rPr lang="es-ES" sz="1800" dirty="0">
                <a:solidFill>
                  <a:schemeClr val="tx2"/>
                </a:solidFill>
                <a:latin typeface="arial" panose="020B0604020202020204" pitchFamily="34" charset="0"/>
              </a:rPr>
              <a:t>Conozca a otros en el grupo de apoyo</a:t>
            </a:r>
          </a:p>
          <a:p>
            <a:r>
              <a:rPr lang="es-ES" sz="1800" dirty="0">
                <a:solidFill>
                  <a:schemeClr val="tx2"/>
                </a:solidFill>
                <a:latin typeface="arial" panose="020B0604020202020204" pitchFamily="34" charset="0"/>
              </a:rPr>
              <a:t>Aprenda las actualizaciones del programa</a:t>
            </a:r>
          </a:p>
          <a:p>
            <a:r>
              <a:rPr lang="es-ES" sz="1800" dirty="0">
                <a:solidFill>
                  <a:schemeClr val="tx2"/>
                </a:solidFill>
                <a:latin typeface="arial" panose="020B0604020202020204" pitchFamily="34" charset="0"/>
              </a:rPr>
              <a:t>Los esperamos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378075"/>
            <a:ext cx="1828800"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5631" y="3915907"/>
            <a:ext cx="1895475" cy="2024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6075" y="1780720"/>
            <a:ext cx="2414588" cy="197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668772" y="2340861"/>
            <a:ext cx="3761780" cy="3277820"/>
          </a:xfrm>
          <a:prstGeom prst="rect">
            <a:avLst/>
          </a:prstGeom>
        </p:spPr>
        <p:txBody>
          <a:bodyPr wrap="square">
            <a:spAutoFit/>
          </a:bodyPr>
          <a:lstStyle/>
          <a:p>
            <a:pPr marL="228600" lvl="0" indent="-228600" algn="l">
              <a:spcBef>
                <a:spcPct val="25000"/>
              </a:spcBef>
              <a:spcAft>
                <a:spcPct val="25000"/>
              </a:spcAft>
              <a:buClr>
                <a:srgbClr val="6B8ED1"/>
              </a:buClr>
              <a:buSzPct val="110000"/>
              <a:buFontTx/>
              <a:buChar char="•"/>
            </a:pPr>
            <a:r>
              <a:rPr lang="en-US" sz="1800" kern="0" dirty="0">
                <a:solidFill>
                  <a:srgbClr val="000000"/>
                </a:solidFill>
                <a:latin typeface="Verdana"/>
              </a:rPr>
              <a:t>Miami</a:t>
            </a:r>
          </a:p>
          <a:p>
            <a:pPr marL="228600" lvl="0" indent="-228600" algn="l">
              <a:spcBef>
                <a:spcPct val="25000"/>
              </a:spcBef>
              <a:spcAft>
                <a:spcPct val="25000"/>
              </a:spcAft>
              <a:buClr>
                <a:srgbClr val="6B8ED1"/>
              </a:buClr>
              <a:buSzPct val="110000"/>
              <a:buFontTx/>
              <a:buChar char="•"/>
            </a:pPr>
            <a:r>
              <a:rPr lang="en-US" sz="1800" kern="0" dirty="0">
                <a:solidFill>
                  <a:srgbClr val="000000"/>
                </a:solidFill>
                <a:latin typeface="Verdana"/>
              </a:rPr>
              <a:t>Ft. Lauderdale</a:t>
            </a:r>
          </a:p>
          <a:p>
            <a:pPr marL="228600" indent="-228600" algn="l">
              <a:spcBef>
                <a:spcPct val="25000"/>
              </a:spcBef>
              <a:spcAft>
                <a:spcPct val="25000"/>
              </a:spcAft>
              <a:buClr>
                <a:srgbClr val="6B8ED1"/>
              </a:buClr>
              <a:buSzPct val="110000"/>
              <a:buFontTx/>
              <a:buChar char="•"/>
            </a:pPr>
            <a:r>
              <a:rPr lang="en-US" sz="1800" kern="0" dirty="0">
                <a:solidFill>
                  <a:srgbClr val="000000"/>
                </a:solidFill>
                <a:latin typeface="Verdana"/>
              </a:rPr>
              <a:t>Largo/Tampa</a:t>
            </a:r>
          </a:p>
          <a:p>
            <a:pPr marL="228600" indent="-228600" algn="l">
              <a:spcBef>
                <a:spcPct val="25000"/>
              </a:spcBef>
              <a:spcAft>
                <a:spcPct val="25000"/>
              </a:spcAft>
              <a:buClr>
                <a:srgbClr val="6B8ED1"/>
              </a:buClr>
              <a:buSzPct val="110000"/>
              <a:buFontTx/>
              <a:buChar char="•"/>
            </a:pPr>
            <a:r>
              <a:rPr lang="en-US" sz="1800" kern="0" dirty="0">
                <a:solidFill>
                  <a:srgbClr val="000000"/>
                </a:solidFill>
                <a:latin typeface="Verdana"/>
              </a:rPr>
              <a:t>Jacksonville</a:t>
            </a:r>
          </a:p>
          <a:p>
            <a:pPr marL="228600" indent="-228600" algn="l">
              <a:spcBef>
                <a:spcPct val="25000"/>
              </a:spcBef>
              <a:spcAft>
                <a:spcPct val="25000"/>
              </a:spcAft>
              <a:buClr>
                <a:srgbClr val="6B8ED1"/>
              </a:buClr>
              <a:buSzPct val="110000"/>
              <a:buFontTx/>
              <a:buChar char="•"/>
            </a:pPr>
            <a:r>
              <a:rPr lang="en-US" sz="1800" kern="0" dirty="0">
                <a:solidFill>
                  <a:srgbClr val="000000"/>
                </a:solidFill>
                <a:latin typeface="Verdana"/>
              </a:rPr>
              <a:t>Orlando</a:t>
            </a:r>
          </a:p>
          <a:p>
            <a:pPr marL="228600" lvl="0" indent="-228600" algn="l">
              <a:spcBef>
                <a:spcPct val="25000"/>
              </a:spcBef>
              <a:spcAft>
                <a:spcPct val="25000"/>
              </a:spcAft>
              <a:buClr>
                <a:srgbClr val="6B8ED1"/>
              </a:buClr>
              <a:buSzPct val="110000"/>
              <a:buFontTx/>
              <a:buChar char="•"/>
            </a:pPr>
            <a:r>
              <a:rPr lang="en-US" sz="1800" kern="0" dirty="0">
                <a:solidFill>
                  <a:srgbClr val="000000"/>
                </a:solidFill>
                <a:latin typeface="Verdana"/>
              </a:rPr>
              <a:t>Melbourne, Gainesville, Ft Pierce, Daytona Beach, Tallahassee, Pensacola, and Panama City </a:t>
            </a:r>
          </a:p>
        </p:txBody>
      </p:sp>
      <p:sp>
        <p:nvSpPr>
          <p:cNvPr id="3" name="Rectangle 2"/>
          <p:cNvSpPr/>
          <p:nvPr/>
        </p:nvSpPr>
        <p:spPr>
          <a:xfrm>
            <a:off x="8500650" y="6351626"/>
            <a:ext cx="383438"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A75D677E-5013-4875-BAA5-56219E6AFB8E}" type="slidenum">
              <a:rPr kumimoji="0" lang="en-US" altLang="en-US" sz="1400" b="0" i="0" u="none" strike="noStrike" kern="0" cap="none" spc="0" normalizeH="0" baseline="0" noProof="0" smtClean="0">
                <a:ln>
                  <a:noFill/>
                </a:ln>
                <a:solidFill>
                  <a:srgbClr val="6699FF"/>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dirty="0">
              <a:ln>
                <a:noFill/>
              </a:ln>
              <a:solidFill>
                <a:sysClr val="windowText" lastClr="000000"/>
              </a:solidFill>
              <a:effectLst/>
              <a:uLnTx/>
              <a:uFillTx/>
            </a:endParaRPr>
          </a:p>
        </p:txBody>
      </p:sp>
    </p:spTree>
  </p:cSld>
  <p:clrMapOvr>
    <a:masterClrMapping/>
  </p:clrMapOvr>
  <p:transition>
    <p:cover dir="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1600200"/>
            <a:ext cx="9144000" cy="381000"/>
          </a:xfrm>
        </p:spPr>
        <p:txBody>
          <a:bodyPr/>
          <a:lstStyle/>
          <a:p>
            <a:pPr algn="ctr"/>
            <a:r>
              <a:rPr lang="en-US" sz="3600" dirty="0" err="1">
                <a:latin typeface="Arial" charset="0"/>
                <a:cs typeface="Arial" charset="0"/>
              </a:rPr>
              <a:t>Preguntas</a:t>
            </a:r>
            <a:r>
              <a:rPr lang="en-US" sz="3600" dirty="0">
                <a:latin typeface="Arial" charset="0"/>
                <a:cs typeface="Arial" charset="0"/>
              </a:rPr>
              <a:t> y </a:t>
            </a:r>
            <a:r>
              <a:rPr lang="en-US" sz="3600" dirty="0" err="1">
                <a:latin typeface="Arial" charset="0"/>
                <a:cs typeface="Arial" charset="0"/>
              </a:rPr>
              <a:t>Respuestas</a:t>
            </a:r>
            <a:endParaRPr lang="en-US" sz="3600" dirty="0">
              <a:latin typeface="Arial" charset="0"/>
              <a:cs typeface="Arial" charset="0"/>
            </a:endParaRPr>
          </a:p>
        </p:txBody>
      </p:sp>
      <p:sp>
        <p:nvSpPr>
          <p:cNvPr id="34819" name="Content Placeholder 2"/>
          <p:cNvSpPr>
            <a:spLocks noGrp="1"/>
          </p:cNvSpPr>
          <p:nvPr>
            <p:ph idx="1"/>
          </p:nvPr>
        </p:nvSpPr>
        <p:spPr>
          <a:xfrm>
            <a:off x="0" y="2209800"/>
            <a:ext cx="8763000" cy="2133600"/>
          </a:xfrm>
        </p:spPr>
        <p:txBody>
          <a:bodyPr/>
          <a:lstStyle/>
          <a:p>
            <a:pPr>
              <a:buNone/>
            </a:pPr>
            <a:r>
              <a:rPr lang="en-US" sz="2200" b="1" dirty="0">
                <a:latin typeface="Arial" charset="0"/>
                <a:cs typeface="Arial" charset="0"/>
              </a:rPr>
              <a:t>	</a:t>
            </a:r>
          </a:p>
        </p:txBody>
      </p:sp>
      <p:pic>
        <p:nvPicPr>
          <p:cNvPr id="6" name="Picture 10" descr="C:\Documents and Settings\smithv\Local Settings\Temporary Internet Files\Content.IE5\TWNUN8CR\MCj0434859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13360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276600"/>
            <a:ext cx="1712913"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495800"/>
            <a:ext cx="1712913"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412544" y="6223498"/>
            <a:ext cx="383438" cy="307777"/>
          </a:xfrm>
          <a:prstGeom prst="rect">
            <a:avLst/>
          </a:prstGeom>
        </p:spPr>
        <p:txBody>
          <a:bodyPr wrap="none">
            <a:spAutoFit/>
          </a:bodyPr>
          <a:lstStyle/>
          <a:p>
            <a:pPr lvl="0" algn="r" eaLnBrk="1" hangingPunct="1"/>
            <a:fld id="{DF8BB88A-30D3-4DC8-9E87-C3802CCB8C5C}" type="slidenum">
              <a:rPr lang="en-US" altLang="en-US" sz="1400">
                <a:solidFill>
                  <a:srgbClr val="6699FF"/>
                </a:solidFill>
                <a:latin typeface="Arial" panose="020B0604020202020204" pitchFamily="34" charset="0"/>
              </a:rPr>
              <a:pPr lvl="0" algn="r" eaLnBrk="1" hangingPunct="1"/>
              <a:t>26</a:t>
            </a:fld>
            <a:endParaRPr lang="en-US" altLang="en-US" sz="1400" dirty="0">
              <a:solidFill>
                <a:srgbClr val="6699FF"/>
              </a:solidFill>
              <a:latin typeface="Arial" panose="020B0604020202020204" pitchFamily="34" charset="0"/>
            </a:endParaRPr>
          </a:p>
        </p:txBody>
      </p:sp>
    </p:spTree>
  </p:cSld>
  <p:clrMapOvr>
    <a:masterClrMapping/>
  </p:clrMapOvr>
  <p:transition>
    <p:cover dir="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75249" y="1347008"/>
            <a:ext cx="8387751" cy="405591"/>
          </a:xfrm>
        </p:spPr>
        <p:txBody>
          <a:bodyPr/>
          <a:lstStyle/>
          <a:p>
            <a:pPr algn="ctr"/>
            <a:r>
              <a:rPr lang="en-US" sz="4000" dirty="0">
                <a:latin typeface="Arial" charset="0"/>
                <a:cs typeface="Arial" charset="0"/>
              </a:rPr>
              <a:t>GRACIAS</a:t>
            </a:r>
          </a:p>
        </p:txBody>
      </p:sp>
      <p:sp>
        <p:nvSpPr>
          <p:cNvPr id="33795" name="Content Placeholder 2"/>
          <p:cNvSpPr>
            <a:spLocks noGrp="1"/>
          </p:cNvSpPr>
          <p:nvPr>
            <p:ph idx="1"/>
          </p:nvPr>
        </p:nvSpPr>
        <p:spPr>
          <a:xfrm>
            <a:off x="375249" y="2435523"/>
            <a:ext cx="6248400" cy="4044453"/>
          </a:xfrm>
        </p:spPr>
        <p:txBody>
          <a:bodyPr/>
          <a:lstStyle/>
          <a:p>
            <a:pPr>
              <a:buNone/>
            </a:pPr>
            <a:r>
              <a:rPr lang="en-US" sz="1800" b="1" dirty="0">
                <a:latin typeface="Arial" panose="020B0604020202020204" pitchFamily="34" charset="0"/>
                <a:cs typeface="Arial" panose="020B0604020202020204" pitchFamily="34" charset="0"/>
              </a:rPr>
              <a:t>CDC+ </a:t>
            </a:r>
            <a:r>
              <a:rPr lang="en-US" sz="1800" b="1" dirty="0" err="1">
                <a:latin typeface="Arial" panose="020B0604020202020204" pitchFamily="34" charset="0"/>
                <a:cs typeface="Arial" panose="020B0604020202020204" pitchFamily="34" charset="0"/>
              </a:rPr>
              <a:t>Servicio</a:t>
            </a:r>
            <a:r>
              <a:rPr lang="en-US" sz="1800" b="1" dirty="0">
                <a:latin typeface="Arial" panose="020B0604020202020204" pitchFamily="34" charset="0"/>
                <a:cs typeface="Arial" panose="020B0604020202020204" pitchFamily="34" charset="0"/>
              </a:rPr>
              <a:t> al </a:t>
            </a:r>
            <a:r>
              <a:rPr lang="en-US" sz="1800" b="1" dirty="0" err="1">
                <a:latin typeface="Arial" panose="020B0604020202020204" pitchFamily="34" charset="0"/>
                <a:cs typeface="Arial" panose="020B0604020202020204" pitchFamily="34" charset="0"/>
              </a:rPr>
              <a:t>Cliente</a:t>
            </a:r>
            <a:r>
              <a:rPr lang="en-US" sz="1800" b="1" dirty="0">
                <a:latin typeface="Arial" panose="020B0604020202020204" pitchFamily="34" charset="0"/>
                <a:cs typeface="Arial" panose="020B0604020202020204" pitchFamily="34" charset="0"/>
              </a:rPr>
              <a:t>, 1-866-761-7043 </a:t>
            </a:r>
          </a:p>
          <a:p>
            <a:pPr marL="0" indent="0">
              <a:buNone/>
            </a:pPr>
            <a:r>
              <a:rPr lang="en-US" sz="1800" dirty="0">
                <a:latin typeface="Arial" panose="020B0604020202020204" pitchFamily="34" charset="0"/>
                <a:cs typeface="Arial" panose="020B0604020202020204" pitchFamily="34" charset="0"/>
              </a:rPr>
              <a:t>Lunes a Viernes (8 A.M. – 5 P.M. EST), </a:t>
            </a:r>
            <a:r>
              <a:rPr lang="en-US" sz="1800" dirty="0" err="1">
                <a:latin typeface="Arial" panose="020B0604020202020204" pitchFamily="34" charset="0"/>
                <a:cs typeface="Arial" panose="020B0604020202020204" pitchFamily="34" charset="0"/>
              </a:rPr>
              <a:t>menos</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los</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días</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feriados</a:t>
            </a:r>
            <a:r>
              <a:rPr lang="en-US" sz="1800" dirty="0">
                <a:latin typeface="Arial" panose="020B0604020202020204" pitchFamily="34" charset="0"/>
                <a:cs typeface="Arial" panose="020B0604020202020204" pitchFamily="34" charset="0"/>
              </a:rPr>
              <a:t> del </a:t>
            </a:r>
            <a:r>
              <a:rPr lang="en-US" sz="1800" dirty="0" err="1">
                <a:latin typeface="Arial" panose="020B0604020202020204" pitchFamily="34" charset="0"/>
                <a:cs typeface="Arial" panose="020B0604020202020204" pitchFamily="34" charset="0"/>
              </a:rPr>
              <a:t>estado</a:t>
            </a:r>
            <a:endParaRPr lang="en-US" sz="1800" dirty="0">
              <a:latin typeface="Arial" panose="020B0604020202020204" pitchFamily="34" charset="0"/>
              <a:cs typeface="Arial" panose="020B0604020202020204" pitchFamily="34" charset="0"/>
            </a:endParaRPr>
          </a:p>
          <a:p>
            <a:pPr marL="0" indent="0">
              <a:buNone/>
            </a:pPr>
            <a:endParaRPr lang="en-US" sz="1800" b="1" i="1" dirty="0">
              <a:latin typeface="Arial" panose="020B0604020202020204" pitchFamily="34" charset="0"/>
              <a:cs typeface="Arial" panose="020B0604020202020204" pitchFamily="34" charset="0"/>
            </a:endParaRPr>
          </a:p>
          <a:p>
            <a:pPr>
              <a:buNone/>
            </a:pPr>
            <a:r>
              <a:rPr lang="en-US" sz="1800" b="1" i="1" dirty="0">
                <a:latin typeface="Arial" panose="020B0604020202020204" pitchFamily="34" charset="0"/>
                <a:cs typeface="Arial" panose="020B0604020202020204" pitchFamily="34" charset="0"/>
              </a:rPr>
              <a:t>Rhonda Sloan, </a:t>
            </a:r>
            <a:r>
              <a:rPr lang="en-US" sz="1800" b="1" i="1" dirty="0" err="1">
                <a:latin typeface="Arial" panose="020B0604020202020204" pitchFamily="34" charset="0"/>
                <a:cs typeface="Arial" panose="020B0604020202020204" pitchFamily="34" charset="0"/>
              </a:rPr>
              <a:t>Administradora</a:t>
            </a:r>
            <a:r>
              <a:rPr lang="en-US" sz="1800" b="1" i="1" dirty="0">
                <a:latin typeface="Arial" panose="020B0604020202020204" pitchFamily="34" charset="0"/>
                <a:cs typeface="Arial" panose="020B0604020202020204" pitchFamily="34" charset="0"/>
              </a:rPr>
              <a:t> del </a:t>
            </a:r>
            <a:r>
              <a:rPr lang="en-US" sz="1800" b="1" i="1" dirty="0" err="1">
                <a:latin typeface="Arial" panose="020B0604020202020204" pitchFamily="34" charset="0"/>
                <a:cs typeface="Arial" panose="020B0604020202020204" pitchFamily="34" charset="0"/>
              </a:rPr>
              <a:t>Programa</a:t>
            </a:r>
            <a:endParaRPr lang="en-US" sz="1800" b="1" i="1" dirty="0">
              <a:latin typeface="Arial" panose="020B0604020202020204" pitchFamily="34" charset="0"/>
              <a:cs typeface="Arial" panose="020B0604020202020204" pitchFamily="34" charset="0"/>
            </a:endParaRPr>
          </a:p>
          <a:p>
            <a:pPr>
              <a:buNone/>
            </a:pPr>
            <a:r>
              <a:rPr lang="en-US" sz="1800" dirty="0">
                <a:latin typeface="Arial" panose="020B0604020202020204" pitchFamily="34" charset="0"/>
                <a:cs typeface="Arial" panose="020B0604020202020204" pitchFamily="34" charset="0"/>
                <a:hlinkClick r:id="rId3"/>
              </a:rPr>
              <a:t>Rhonda.Sloan@apdcares.org</a:t>
            </a:r>
            <a:r>
              <a:rPr lang="en-US" sz="1800" dirty="0">
                <a:latin typeface="Arial" panose="020B0604020202020204" pitchFamily="34" charset="0"/>
                <a:cs typeface="Arial" panose="020B0604020202020204" pitchFamily="34" charset="0"/>
              </a:rPr>
              <a:t>, 850-414-5070</a:t>
            </a:r>
          </a:p>
          <a:p>
            <a:pPr>
              <a:buNone/>
            </a:pPr>
            <a:endParaRPr lang="en-US" sz="1800" b="1" dirty="0">
              <a:latin typeface="Arial" panose="020B0604020202020204" pitchFamily="34" charset="0"/>
              <a:cs typeface="Arial" panose="020B0604020202020204" pitchFamily="34" charset="0"/>
            </a:endParaRPr>
          </a:p>
          <a:p>
            <a:pPr>
              <a:buNone/>
            </a:pPr>
            <a:r>
              <a:rPr lang="en-US" sz="1800" b="1" i="1" dirty="0">
                <a:latin typeface="Arial" panose="020B0604020202020204" pitchFamily="34" charset="0"/>
                <a:cs typeface="Arial" panose="020B0604020202020204" pitchFamily="34" charset="0"/>
              </a:rPr>
              <a:t>Patricia Rush, Program Administrator</a:t>
            </a:r>
          </a:p>
          <a:p>
            <a:pPr>
              <a:buNone/>
            </a:pPr>
            <a:r>
              <a:rPr lang="en-US" sz="1800" dirty="0">
                <a:latin typeface="Arial" panose="020B0604020202020204" pitchFamily="34" charset="0"/>
                <a:cs typeface="Arial" panose="020B0604020202020204" pitchFamily="34" charset="0"/>
                <a:hlinkClick r:id="rId4"/>
              </a:rPr>
              <a:t>Patricia.Rush@apdcares.org</a:t>
            </a:r>
            <a:r>
              <a:rPr lang="en-US" sz="1800" dirty="0">
                <a:latin typeface="Arial" panose="020B0604020202020204" pitchFamily="34" charset="0"/>
                <a:cs typeface="Arial" panose="020B0604020202020204" pitchFamily="34" charset="0"/>
              </a:rPr>
              <a:t>, 850-413-6694</a:t>
            </a:r>
          </a:p>
          <a:p>
            <a:pPr>
              <a:buNone/>
            </a:pPr>
            <a:endParaRPr lang="en-US" sz="1800" b="1" dirty="0">
              <a:solidFill>
                <a:srgbClr val="0070C0"/>
              </a:solidFill>
              <a:latin typeface="Arial" panose="020B0604020202020204" pitchFamily="34" charset="0"/>
              <a:cs typeface="Arial" panose="020B0604020202020204" pitchFamily="34" charset="0"/>
            </a:endParaRPr>
          </a:p>
          <a:p>
            <a:pPr>
              <a:buNone/>
            </a:pPr>
            <a:endParaRPr lang="en-US" sz="1800" b="1" dirty="0">
              <a:latin typeface="Arial" panose="020B0604020202020204" pitchFamily="34" charset="0"/>
              <a:cs typeface="Arial" panose="020B0604020202020204" pitchFamily="34" charset="0"/>
            </a:endParaRPr>
          </a:p>
          <a:p>
            <a:pPr>
              <a:buFontTx/>
              <a:buNone/>
            </a:pPr>
            <a:endParaRPr lang="en-US" sz="800" dirty="0">
              <a:latin typeface="Arial" charset="0"/>
              <a:cs typeface="Arial" charset="0"/>
            </a:endParaRPr>
          </a:p>
        </p:txBody>
      </p:sp>
      <p:pic>
        <p:nvPicPr>
          <p:cNvPr id="6147" name="Picture 3" descr="C:\Documents and Settings\gonzali\Local Settings\Temporary Internet Files\Content.IE5\SWXPHZO2\MP900409708[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9400" y="2750216"/>
            <a:ext cx="1981200" cy="30163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260144" y="6172200"/>
            <a:ext cx="383438"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F942A7C1-1622-4F45-A268-137FA7C002C0}" type="slidenum">
              <a:rPr kumimoji="0" lang="en-US" altLang="en-US" sz="1400" b="0" i="0" u="none" strike="noStrike" kern="0" cap="none" spc="0" normalizeH="0" baseline="0" noProof="0" smtClean="0">
                <a:ln>
                  <a:noFill/>
                </a:ln>
                <a:solidFill>
                  <a:srgbClr val="6699FF"/>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96366073"/>
      </p:ext>
    </p:extLst>
  </p:cSld>
  <p:clrMapOvr>
    <a:masterClrMapping/>
  </p:clrMapOvr>
  <p:transition>
    <p:cover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107" y="1340704"/>
            <a:ext cx="5486400" cy="381000"/>
          </a:xfrm>
        </p:spPr>
        <p:txBody>
          <a:bodyPr/>
          <a:lstStyle/>
          <a:p>
            <a:pPr algn="ctr"/>
            <a:r>
              <a:rPr lang="en-US" sz="4800" dirty="0">
                <a:latin typeface="Arial" charset="0"/>
              </a:rPr>
              <a:t>CDC+</a:t>
            </a:r>
            <a:endParaRPr lang="en-US" sz="4800" dirty="0"/>
          </a:p>
        </p:txBody>
      </p:sp>
      <p:sp>
        <p:nvSpPr>
          <p:cNvPr id="3" name="Content Placeholder 2"/>
          <p:cNvSpPr>
            <a:spLocks noGrp="1"/>
          </p:cNvSpPr>
          <p:nvPr>
            <p:ph idx="1"/>
          </p:nvPr>
        </p:nvSpPr>
        <p:spPr>
          <a:xfrm>
            <a:off x="76200" y="1964393"/>
            <a:ext cx="8987971" cy="4204349"/>
          </a:xfrm>
        </p:spPr>
        <p:txBody>
          <a:bodyPr/>
          <a:lstStyle/>
          <a:p>
            <a:r>
              <a:rPr lang="es-ES" sz="2800" dirty="0">
                <a:latin typeface="arial" panose="020B0604020202020204" pitchFamily="34" charset="0"/>
              </a:rPr>
              <a:t>El programa del Cuidado Dirigido por el Consumidor </a:t>
            </a:r>
            <a:r>
              <a:rPr lang="en-US" sz="2800" dirty="0">
                <a:latin typeface="arial" panose="020B0604020202020204" pitchFamily="34" charset="0"/>
              </a:rPr>
              <a:t>(CDC) </a:t>
            </a:r>
            <a:r>
              <a:rPr lang="es-ES" sz="2800" dirty="0">
                <a:latin typeface="arial" panose="020B0604020202020204" pitchFamily="34" charset="0"/>
              </a:rPr>
              <a:t>comenzó en el </a:t>
            </a:r>
            <a:r>
              <a:rPr lang="es-ES" sz="2800" dirty="0">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ñ</a:t>
            </a:r>
            <a:r>
              <a:rPr lang="es-ES" sz="2800" dirty="0">
                <a:latin typeface="Arial" panose="020B0604020202020204" pitchFamily="34" charset="0"/>
                <a:cs typeface="Arial" panose="020B0604020202020204" pitchFamily="34" charset="0"/>
              </a:rPr>
              <a:t>o</a:t>
            </a:r>
            <a:r>
              <a:rPr lang="es-ES" sz="2800" dirty="0">
                <a:latin typeface="arial" panose="020B0604020202020204" pitchFamily="34" charset="0"/>
              </a:rPr>
              <a:t> 2000 </a:t>
            </a:r>
          </a:p>
          <a:p>
            <a:r>
              <a:rPr lang="es-ES" sz="2800" dirty="0">
                <a:latin typeface="arial" panose="020B0604020202020204" pitchFamily="34" charset="0"/>
              </a:rPr>
              <a:t>Enero 2004 – Fase de demostración</a:t>
            </a:r>
          </a:p>
          <a:p>
            <a:r>
              <a:rPr lang="es-ES" sz="2800" dirty="0">
                <a:latin typeface="arial" panose="020B0604020202020204" pitchFamily="34" charset="0"/>
              </a:rPr>
              <a:t>Marzo 2008 – El programa se convirtió en una opción de Plan Permanente Estatal de </a:t>
            </a:r>
            <a:r>
              <a:rPr lang="es-ES" sz="2800" dirty="0" err="1">
                <a:latin typeface="arial" panose="020B0604020202020204" pitchFamily="34" charset="0"/>
              </a:rPr>
              <a:t>Medicaid</a:t>
            </a:r>
            <a:r>
              <a:rPr lang="es-ES" sz="2800" dirty="0">
                <a:latin typeface="arial" panose="020B0604020202020204" pitchFamily="34" charset="0"/>
              </a:rPr>
              <a:t> en la Florida</a:t>
            </a:r>
          </a:p>
          <a:p>
            <a:r>
              <a:rPr lang="es-ES" sz="2800" dirty="0">
                <a:latin typeface="arial" panose="020B0604020202020204" pitchFamily="34" charset="0"/>
              </a:rPr>
              <a:t> A partir del 1 de mayo de 2017 un total de 2,864 personas están manejando activamente su presupuesto de CDC+</a:t>
            </a:r>
          </a:p>
        </p:txBody>
      </p:sp>
      <p:pic>
        <p:nvPicPr>
          <p:cNvPr id="4" name="Picture 3" descr="History.WMF"/>
          <p:cNvPicPr>
            <a:picLocks noChangeAspect="1"/>
          </p:cNvPicPr>
          <p:nvPr/>
        </p:nvPicPr>
        <p:blipFill>
          <a:blip r:embed="rId3" cstate="print">
            <a:duotone>
              <a:prstClr val="black"/>
              <a:schemeClr val="accent6">
                <a:tint val="45000"/>
                <a:satMod val="400000"/>
              </a:schemeClr>
            </a:duotone>
          </a:blip>
          <a:stretch>
            <a:fillRect/>
          </a:stretch>
        </p:blipFill>
        <p:spPr>
          <a:xfrm>
            <a:off x="5562600" y="732314"/>
            <a:ext cx="1501597" cy="1232079"/>
          </a:xfrm>
          <a:prstGeom prst="rect">
            <a:avLst/>
          </a:prstGeom>
        </p:spPr>
      </p:pic>
      <p:sp>
        <p:nvSpPr>
          <p:cNvPr id="5" name="Slide Number Placeholder 4"/>
          <p:cNvSpPr txBox="1">
            <a:spLocks/>
          </p:cNvSpPr>
          <p:nvPr/>
        </p:nvSpPr>
        <p:spPr bwMode="auto">
          <a:xfrm>
            <a:off x="6934200" y="6400800"/>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4000" b="1" kern="1200">
                <a:solidFill>
                  <a:srgbClr val="6699FF"/>
                </a:solidFill>
                <a:latin typeface="Arial" panose="020B0604020202020204" pitchFamily="34" charset="0"/>
                <a:ea typeface="+mn-ea"/>
                <a:cs typeface="+mn-cs"/>
              </a:defRPr>
            </a:lvl1pPr>
            <a:lvl2pPr marL="742950" indent="-285750" algn="ctr" rtl="0" eaLnBrk="0" fontAlgn="base" hangingPunct="0">
              <a:spcBef>
                <a:spcPct val="0"/>
              </a:spcBef>
              <a:spcAft>
                <a:spcPct val="0"/>
              </a:spcAft>
              <a:defRPr sz="4000" b="1" kern="1200">
                <a:solidFill>
                  <a:srgbClr val="6699FF"/>
                </a:solidFill>
                <a:latin typeface="Arial" panose="020B0604020202020204" pitchFamily="34" charset="0"/>
                <a:ea typeface="+mn-ea"/>
                <a:cs typeface="+mn-cs"/>
              </a:defRPr>
            </a:lvl2pPr>
            <a:lvl3pPr marL="1143000" indent="-228600" algn="ctr" rtl="0" eaLnBrk="0" fontAlgn="base" hangingPunct="0">
              <a:spcBef>
                <a:spcPct val="0"/>
              </a:spcBef>
              <a:spcAft>
                <a:spcPct val="0"/>
              </a:spcAft>
              <a:defRPr sz="4000" b="1" kern="1200">
                <a:solidFill>
                  <a:srgbClr val="6699FF"/>
                </a:solidFill>
                <a:latin typeface="Arial" panose="020B0604020202020204" pitchFamily="34" charset="0"/>
                <a:ea typeface="+mn-ea"/>
                <a:cs typeface="+mn-cs"/>
              </a:defRPr>
            </a:lvl3pPr>
            <a:lvl4pPr marL="1600200" indent="-228600" algn="ctr" rtl="0" eaLnBrk="0" fontAlgn="base" hangingPunct="0">
              <a:spcBef>
                <a:spcPct val="0"/>
              </a:spcBef>
              <a:spcAft>
                <a:spcPct val="0"/>
              </a:spcAft>
              <a:defRPr sz="4000" b="1" kern="1200">
                <a:solidFill>
                  <a:srgbClr val="6699FF"/>
                </a:solidFill>
                <a:latin typeface="Arial" panose="020B0604020202020204" pitchFamily="34" charset="0"/>
                <a:ea typeface="+mn-ea"/>
                <a:cs typeface="+mn-cs"/>
              </a:defRPr>
            </a:lvl4pPr>
            <a:lvl5pPr marL="2057400" indent="-228600" algn="ctr" rtl="0" eaLnBrk="0" fontAlgn="base" hangingPunct="0">
              <a:spcBef>
                <a:spcPct val="0"/>
              </a:spcBef>
              <a:spcAft>
                <a:spcPct val="0"/>
              </a:spcAft>
              <a:defRPr sz="4000" b="1" kern="1200">
                <a:solidFill>
                  <a:srgbClr val="6699FF"/>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4000" b="1" kern="1200">
                <a:solidFill>
                  <a:srgbClr val="6699FF"/>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4000" b="1" kern="1200">
                <a:solidFill>
                  <a:srgbClr val="6699FF"/>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4000" b="1" kern="1200">
                <a:solidFill>
                  <a:srgbClr val="6699FF"/>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4000" b="1" kern="1200">
                <a:solidFill>
                  <a:srgbClr val="6699FF"/>
                </a:solidFill>
                <a:latin typeface="Arial" panose="020B0604020202020204" pitchFamily="34" charset="0"/>
                <a:ea typeface="+mn-ea"/>
                <a:cs typeface="+mn-cs"/>
              </a:defRPr>
            </a:lvl9pPr>
          </a:lstStyle>
          <a:p>
            <a:r>
              <a:rPr lang="en-US" altLang="en-US" sz="1400" b="0" dirty="0"/>
              <a:t>3</a:t>
            </a:r>
          </a:p>
        </p:txBody>
      </p:sp>
    </p:spTree>
  </p:cSld>
  <p:clrMapOvr>
    <a:masterClrMapping/>
  </p:clrMapOvr>
  <p:transition>
    <p:cover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89857" y="1415441"/>
            <a:ext cx="8686800" cy="609600"/>
          </a:xfrm>
        </p:spPr>
        <p:txBody>
          <a:bodyPr/>
          <a:lstStyle/>
          <a:p>
            <a:pPr algn="ctr"/>
            <a:r>
              <a:rPr lang="en-US" sz="4400" dirty="0">
                <a:latin typeface="Arial" charset="0"/>
                <a:cs typeface="Arial" charset="0"/>
              </a:rPr>
              <a:t>  ¿De </a:t>
            </a:r>
            <a:r>
              <a:rPr lang="en-US" sz="4400" dirty="0" err="1">
                <a:latin typeface="Arial" charset="0"/>
                <a:cs typeface="Arial" charset="0"/>
              </a:rPr>
              <a:t>qué</a:t>
            </a:r>
            <a:r>
              <a:rPr lang="en-US" sz="4400" dirty="0">
                <a:latin typeface="Arial" charset="0"/>
                <a:cs typeface="Arial" charset="0"/>
              </a:rPr>
              <a:t> se </a:t>
            </a:r>
            <a:r>
              <a:rPr lang="en-US" sz="4400" dirty="0" err="1">
                <a:latin typeface="Arial" charset="0"/>
                <a:cs typeface="Arial" charset="0"/>
              </a:rPr>
              <a:t>trata</a:t>
            </a:r>
            <a:r>
              <a:rPr lang="en-US" sz="4400" dirty="0">
                <a:latin typeface="Arial" charset="0"/>
                <a:cs typeface="Arial" charset="0"/>
              </a:rPr>
              <a:t> el </a:t>
            </a:r>
            <a:r>
              <a:rPr lang="en-US" sz="4400" dirty="0" err="1">
                <a:latin typeface="Arial" charset="0"/>
                <a:cs typeface="Arial" charset="0"/>
              </a:rPr>
              <a:t>programa</a:t>
            </a:r>
            <a:r>
              <a:rPr lang="en-US" sz="4400" dirty="0">
                <a:latin typeface="Arial" charset="0"/>
                <a:cs typeface="Arial" charset="0"/>
              </a:rPr>
              <a:t>?</a:t>
            </a:r>
          </a:p>
        </p:txBody>
      </p:sp>
      <p:sp>
        <p:nvSpPr>
          <p:cNvPr id="11267" name="Content Placeholder 2"/>
          <p:cNvSpPr>
            <a:spLocks noGrp="1"/>
          </p:cNvSpPr>
          <p:nvPr>
            <p:ph sz="half" idx="1"/>
          </p:nvPr>
        </p:nvSpPr>
        <p:spPr>
          <a:xfrm>
            <a:off x="224433" y="2067589"/>
            <a:ext cx="5233392" cy="4665443"/>
          </a:xfrm>
        </p:spPr>
        <p:txBody>
          <a:bodyPr/>
          <a:lstStyle/>
          <a:p>
            <a:r>
              <a:rPr lang="es-ES" sz="2400" dirty="0">
                <a:latin typeface="arial" panose="020B0604020202020204" pitchFamily="34" charset="0"/>
              </a:rPr>
              <a:t>Una alternativa diferente a largo plazo</a:t>
            </a:r>
          </a:p>
          <a:p>
            <a:r>
              <a:rPr lang="es-ES" sz="2400" dirty="0">
                <a:latin typeface="arial" panose="020B0604020202020204" pitchFamily="34" charset="0"/>
              </a:rPr>
              <a:t>Basado en los principios de </a:t>
            </a:r>
            <a:r>
              <a:rPr lang="es-ES" sz="2400" i="1" dirty="0">
                <a:latin typeface="arial" panose="020B0604020202020204" pitchFamily="34" charset="0"/>
              </a:rPr>
              <a:t>Auto-Determinación</a:t>
            </a:r>
            <a:r>
              <a:rPr lang="es-ES" sz="2400" dirty="0">
                <a:latin typeface="arial" panose="020B0604020202020204" pitchFamily="34" charset="0"/>
              </a:rPr>
              <a:t> para poder mejorar la calidad de vida para el consumidor</a:t>
            </a:r>
          </a:p>
          <a:p>
            <a:r>
              <a:rPr lang="en-US" sz="2400" dirty="0">
                <a:latin typeface="Arial" panose="020B0604020202020204" pitchFamily="34" charset="0"/>
                <a:ea typeface="Calibri" panose="020F0502020204030204" pitchFamily="34" charset="0"/>
                <a:cs typeface="Arial" panose="020B0604020202020204" pitchFamily="34" charset="0"/>
              </a:rPr>
              <a:t>El </a:t>
            </a:r>
            <a:r>
              <a:rPr lang="en-US" sz="2400" dirty="0" err="1">
                <a:latin typeface="Arial" panose="020B0604020202020204" pitchFamily="34" charset="0"/>
                <a:ea typeface="Calibri" panose="020F0502020204030204" pitchFamily="34" charset="0"/>
                <a:cs typeface="Arial" panose="020B0604020202020204" pitchFamily="34" charset="0"/>
              </a:rPr>
              <a:t>participante</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est</a:t>
            </a:r>
            <a:r>
              <a:rPr lang="en-US" sz="2400" dirty="0" err="1"/>
              <a:t>á</a:t>
            </a:r>
            <a:r>
              <a:rPr lang="en-US" sz="2400" dirty="0"/>
              <a:t> </a:t>
            </a:r>
            <a:r>
              <a:rPr lang="en-US" sz="2400" dirty="0" err="1">
                <a:latin typeface="Arial" panose="020B0604020202020204" pitchFamily="34" charset="0"/>
                <a:ea typeface="Calibri" panose="020F0502020204030204" pitchFamily="34" charset="0"/>
                <a:cs typeface="Arial" panose="020B0604020202020204" pitchFamily="34" charset="0"/>
              </a:rPr>
              <a:t>activamente</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envuelto</a:t>
            </a:r>
            <a:r>
              <a:rPr lang="en-US" sz="2400" dirty="0">
                <a:latin typeface="Arial" panose="020B0604020202020204" pitchFamily="34" charset="0"/>
                <a:ea typeface="Calibri" panose="020F0502020204030204" pitchFamily="34" charset="0"/>
                <a:cs typeface="Arial" panose="020B0604020202020204" pitchFamily="34" charset="0"/>
              </a:rPr>
              <a:t> en la </a:t>
            </a:r>
            <a:r>
              <a:rPr lang="en-US" sz="2400" dirty="0" err="1">
                <a:latin typeface="Arial" panose="020B0604020202020204" pitchFamily="34" charset="0"/>
                <a:ea typeface="Calibri" panose="020F0502020204030204" pitchFamily="34" charset="0"/>
                <a:cs typeface="Arial" panose="020B0604020202020204" pitchFamily="34" charset="0"/>
              </a:rPr>
              <a:t>planificaci</a:t>
            </a:r>
            <a:r>
              <a:rPr lang="es-ES" sz="2400" dirty="0" err="1">
                <a:latin typeface="arial" panose="020B0604020202020204" pitchFamily="34" charset="0"/>
              </a:rPr>
              <a:t>ó</a:t>
            </a:r>
            <a:r>
              <a:rPr lang="en-US" sz="2400" dirty="0">
                <a:latin typeface="Arial" panose="020B0604020202020204" pitchFamily="34" charset="0"/>
                <a:ea typeface="Calibri" panose="020F0502020204030204" pitchFamily="34" charset="0"/>
                <a:cs typeface="Arial" panose="020B0604020202020204" pitchFamily="34" charset="0"/>
              </a:rPr>
              <a:t>n e </a:t>
            </a:r>
            <a:r>
              <a:rPr lang="en-US" sz="2400" dirty="0" err="1">
                <a:latin typeface="Arial" panose="020B0604020202020204" pitchFamily="34" charset="0"/>
                <a:ea typeface="Calibri" panose="020F0502020204030204" pitchFamily="34" charset="0"/>
                <a:cs typeface="Arial" panose="020B0604020202020204" pitchFamily="34" charset="0"/>
              </a:rPr>
              <a:t>implementaci</a:t>
            </a:r>
            <a:r>
              <a:rPr lang="es-ES" sz="2400" dirty="0" err="1">
                <a:latin typeface="arial" panose="020B0604020202020204" pitchFamily="34" charset="0"/>
              </a:rPr>
              <a:t>ó</a:t>
            </a:r>
            <a:r>
              <a:rPr lang="en-US" sz="2400" dirty="0">
                <a:latin typeface="Arial" panose="020B0604020202020204" pitchFamily="34" charset="0"/>
                <a:ea typeface="Calibri" panose="020F0502020204030204" pitchFamily="34" charset="0"/>
                <a:cs typeface="Arial" panose="020B0604020202020204" pitchFamily="34" charset="0"/>
              </a:rPr>
              <a:t>n de </a:t>
            </a:r>
            <a:r>
              <a:rPr lang="en-US" sz="2400" dirty="0" err="1">
                <a:latin typeface="Arial" panose="020B0604020202020204" pitchFamily="34" charset="0"/>
                <a:ea typeface="Calibri" panose="020F0502020204030204" pitchFamily="34" charset="0"/>
                <a:cs typeface="Arial" panose="020B0604020202020204" pitchFamily="34" charset="0"/>
              </a:rPr>
              <a:t>sus</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apoyos</a:t>
            </a:r>
            <a:r>
              <a:rPr lang="en-US" sz="2400" dirty="0">
                <a:latin typeface="Arial" panose="020B0604020202020204" pitchFamily="34" charset="0"/>
                <a:ea typeface="Calibri" panose="020F0502020204030204" pitchFamily="34" charset="0"/>
                <a:cs typeface="Arial" panose="020B0604020202020204" pitchFamily="34" charset="0"/>
              </a:rPr>
              <a:t>  y </a:t>
            </a:r>
            <a:r>
              <a:rPr lang="en-US" sz="2400" dirty="0" err="1">
                <a:latin typeface="Arial" panose="020B0604020202020204" pitchFamily="34" charset="0"/>
                <a:ea typeface="Calibri" panose="020F0502020204030204" pitchFamily="34" charset="0"/>
                <a:cs typeface="Arial" panose="020B0604020202020204" pitchFamily="34" charset="0"/>
              </a:rPr>
              <a:t>servicios</a:t>
            </a:r>
            <a:endParaRPr lang="es-ES" sz="2400" dirty="0">
              <a:latin typeface="Arial" panose="020B0604020202020204" pitchFamily="34" charset="0"/>
              <a:cs typeface="Arial" panose="020B0604020202020204" pitchFamily="34" charset="0"/>
            </a:endParaRPr>
          </a:p>
        </p:txBody>
      </p:sp>
      <p:pic>
        <p:nvPicPr>
          <p:cNvPr id="5" name="Content Placeholder 4" descr="lady hmbiz2.JPG"/>
          <p:cNvPicPr>
            <a:picLocks noGrp="1" noChangeAspect="1"/>
          </p:cNvPicPr>
          <p:nvPr>
            <p:ph sz="half" idx="2"/>
          </p:nvPr>
        </p:nvPicPr>
        <p:blipFill>
          <a:blip r:embed="rId3" cstate="print"/>
          <a:stretch>
            <a:fillRect/>
          </a:stretch>
        </p:blipFill>
        <p:spPr>
          <a:xfrm>
            <a:off x="6477000" y="4419600"/>
            <a:ext cx="2514600" cy="1932432"/>
          </a:xfrm>
        </p:spPr>
        <p:style>
          <a:lnRef idx="1">
            <a:schemeClr val="accent6"/>
          </a:lnRef>
          <a:fillRef idx="2">
            <a:schemeClr val="accent6"/>
          </a:fillRef>
          <a:effectRef idx="1">
            <a:schemeClr val="accent6"/>
          </a:effectRef>
          <a:fontRef idx="minor">
            <a:schemeClr val="dk1"/>
          </a:fontRef>
        </p:style>
      </p:pic>
      <p:pic>
        <p:nvPicPr>
          <p:cNvPr id="7" name="Picture 6" descr="mom-daughter2.JPG"/>
          <p:cNvPicPr>
            <a:picLocks noChangeAspect="1"/>
          </p:cNvPicPr>
          <p:nvPr/>
        </p:nvPicPr>
        <p:blipFill>
          <a:blip r:embed="rId4" cstate="print"/>
          <a:stretch>
            <a:fillRect/>
          </a:stretch>
        </p:blipFill>
        <p:spPr>
          <a:xfrm>
            <a:off x="5451963" y="2114703"/>
            <a:ext cx="2003679" cy="2864588"/>
          </a:xfrm>
          <a:prstGeom prst="rect">
            <a:avLst/>
          </a:prstGeom>
        </p:spPr>
        <p:style>
          <a:lnRef idx="1">
            <a:schemeClr val="accent6"/>
          </a:lnRef>
          <a:fillRef idx="2">
            <a:schemeClr val="accent6"/>
          </a:fillRef>
          <a:effectRef idx="1">
            <a:schemeClr val="accent6"/>
          </a:effectRef>
          <a:fontRef idx="minor">
            <a:schemeClr val="dk1"/>
          </a:fontRef>
        </p:style>
      </p:pic>
      <p:sp>
        <p:nvSpPr>
          <p:cNvPr id="6" name="Slide Number Placeholder 4"/>
          <p:cNvSpPr txBox="1">
            <a:spLocks/>
          </p:cNvSpPr>
          <p:nvPr/>
        </p:nvSpPr>
        <p:spPr bwMode="auto">
          <a:xfrm>
            <a:off x="6934200" y="6400800"/>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4000" b="1" kern="1200">
                <a:solidFill>
                  <a:srgbClr val="6699FF"/>
                </a:solidFill>
                <a:latin typeface="Arial" panose="020B0604020202020204" pitchFamily="34" charset="0"/>
                <a:ea typeface="+mn-ea"/>
                <a:cs typeface="+mn-cs"/>
              </a:defRPr>
            </a:lvl1pPr>
            <a:lvl2pPr marL="742950" indent="-285750" algn="ctr" rtl="0" eaLnBrk="0" fontAlgn="base" hangingPunct="0">
              <a:spcBef>
                <a:spcPct val="0"/>
              </a:spcBef>
              <a:spcAft>
                <a:spcPct val="0"/>
              </a:spcAft>
              <a:defRPr sz="4000" b="1" kern="1200">
                <a:solidFill>
                  <a:srgbClr val="6699FF"/>
                </a:solidFill>
                <a:latin typeface="Arial" panose="020B0604020202020204" pitchFamily="34" charset="0"/>
                <a:ea typeface="+mn-ea"/>
                <a:cs typeface="+mn-cs"/>
              </a:defRPr>
            </a:lvl2pPr>
            <a:lvl3pPr marL="1143000" indent="-228600" algn="ctr" rtl="0" eaLnBrk="0" fontAlgn="base" hangingPunct="0">
              <a:spcBef>
                <a:spcPct val="0"/>
              </a:spcBef>
              <a:spcAft>
                <a:spcPct val="0"/>
              </a:spcAft>
              <a:defRPr sz="4000" b="1" kern="1200">
                <a:solidFill>
                  <a:srgbClr val="6699FF"/>
                </a:solidFill>
                <a:latin typeface="Arial" panose="020B0604020202020204" pitchFamily="34" charset="0"/>
                <a:ea typeface="+mn-ea"/>
                <a:cs typeface="+mn-cs"/>
              </a:defRPr>
            </a:lvl3pPr>
            <a:lvl4pPr marL="1600200" indent="-228600" algn="ctr" rtl="0" eaLnBrk="0" fontAlgn="base" hangingPunct="0">
              <a:spcBef>
                <a:spcPct val="0"/>
              </a:spcBef>
              <a:spcAft>
                <a:spcPct val="0"/>
              </a:spcAft>
              <a:defRPr sz="4000" b="1" kern="1200">
                <a:solidFill>
                  <a:srgbClr val="6699FF"/>
                </a:solidFill>
                <a:latin typeface="Arial" panose="020B0604020202020204" pitchFamily="34" charset="0"/>
                <a:ea typeface="+mn-ea"/>
                <a:cs typeface="+mn-cs"/>
              </a:defRPr>
            </a:lvl4pPr>
            <a:lvl5pPr marL="2057400" indent="-228600" algn="ctr" rtl="0" eaLnBrk="0" fontAlgn="base" hangingPunct="0">
              <a:spcBef>
                <a:spcPct val="0"/>
              </a:spcBef>
              <a:spcAft>
                <a:spcPct val="0"/>
              </a:spcAft>
              <a:defRPr sz="4000" b="1" kern="1200">
                <a:solidFill>
                  <a:srgbClr val="6699FF"/>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4000" b="1" kern="1200">
                <a:solidFill>
                  <a:srgbClr val="6699FF"/>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4000" b="1" kern="1200">
                <a:solidFill>
                  <a:srgbClr val="6699FF"/>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4000" b="1" kern="1200">
                <a:solidFill>
                  <a:srgbClr val="6699FF"/>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4000" b="1" kern="1200">
                <a:solidFill>
                  <a:srgbClr val="6699FF"/>
                </a:solidFill>
                <a:latin typeface="Arial" panose="020B0604020202020204" pitchFamily="34" charset="0"/>
                <a:ea typeface="+mn-ea"/>
                <a:cs typeface="+mn-cs"/>
              </a:defRPr>
            </a:lvl9pPr>
          </a:lstStyle>
          <a:p>
            <a:r>
              <a:rPr lang="en-US" altLang="en-US" sz="1400" b="0" dirty="0"/>
              <a:t>4</a:t>
            </a:r>
          </a:p>
        </p:txBody>
      </p:sp>
    </p:spTree>
  </p:cSld>
  <p:clrMapOvr>
    <a:masterClrMapping/>
  </p:clrMapOvr>
  <p:transition>
    <p:cover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1208467" y="1732746"/>
            <a:ext cx="7772400" cy="685800"/>
          </a:xfrm>
        </p:spPr>
        <p:txBody>
          <a:bodyPr/>
          <a:lstStyle/>
          <a:p>
            <a:r>
              <a:rPr lang="en-US" sz="3600" dirty="0">
                <a:latin typeface="Arial" charset="0"/>
                <a:cs typeface="Arial" charset="0"/>
              </a:rPr>
              <a:t> </a:t>
            </a:r>
            <a:r>
              <a:rPr lang="es-ES" sz="3200" dirty="0">
                <a:latin typeface="arial" panose="020B0604020202020204" pitchFamily="34" charset="0"/>
              </a:rPr>
              <a:t>Principios de la </a:t>
            </a:r>
            <a:r>
              <a:rPr lang="es-ES" sz="3200" dirty="0">
                <a:latin typeface="Arial" panose="020B0604020202020204" pitchFamily="34" charset="0"/>
                <a:cs typeface="Arial" panose="020B0604020202020204" pitchFamily="34" charset="0"/>
              </a:rPr>
              <a:t>Auto-</a:t>
            </a:r>
            <a:r>
              <a:rPr lang="es-ES" sz="3200" dirty="0" err="1">
                <a:latin typeface="Arial" panose="020B0604020202020204" pitchFamily="34" charset="0"/>
                <a:cs typeface="Arial" panose="020B0604020202020204" pitchFamily="34" charset="0"/>
              </a:rPr>
              <a:t>Determinaci</a:t>
            </a:r>
            <a:r>
              <a:rPr lang="es-PR" sz="3200" dirty="0" err="1">
                <a:latin typeface="Arial" panose="020B0604020202020204" pitchFamily="34" charset="0"/>
                <a:cs typeface="Arial" panose="020B0604020202020204" pitchFamily="34" charset="0"/>
              </a:rPr>
              <a:t>ó</a:t>
            </a:r>
            <a:r>
              <a:rPr lang="es-ES" sz="3200" dirty="0">
                <a:latin typeface="Arial" panose="020B0604020202020204" pitchFamily="34" charset="0"/>
                <a:cs typeface="Arial" panose="020B0604020202020204" pitchFamily="34" charset="0"/>
              </a:rPr>
              <a:t>n</a:t>
            </a:r>
            <a:br>
              <a:rPr lang="es-ES" sz="3600" dirty="0">
                <a:latin typeface="arial" panose="020B0604020202020204" pitchFamily="34" charset="0"/>
              </a:rPr>
            </a:br>
            <a:endParaRPr lang="en-US" sz="3600" dirty="0">
              <a:latin typeface="Arial" charset="0"/>
              <a:cs typeface="Arial" charset="0"/>
            </a:endParaRPr>
          </a:p>
        </p:txBody>
      </p:sp>
      <p:sp>
        <p:nvSpPr>
          <p:cNvPr id="14339" name="Footer Placeholder 3"/>
          <p:cNvSpPr txBox="1">
            <a:spLocks noGrp="1"/>
          </p:cNvSpPr>
          <p:nvPr/>
        </p:nvSpPr>
        <p:spPr bwMode="auto">
          <a:xfrm>
            <a:off x="0" y="6553200"/>
            <a:ext cx="9144000" cy="304800"/>
          </a:xfrm>
          <a:prstGeom prst="rect">
            <a:avLst/>
          </a:prstGeom>
          <a:noFill/>
          <a:ln w="9525">
            <a:noFill/>
            <a:miter lim="800000"/>
            <a:headEnd/>
            <a:tailEnd/>
          </a:ln>
        </p:spPr>
        <p:txBody>
          <a:bodyPr/>
          <a:lstStyle/>
          <a:p>
            <a:endParaRPr lang="en-US" sz="1000" b="1" dirty="0">
              <a:latin typeface="Arial" charset="0"/>
              <a:cs typeface="Arial" charset="0"/>
            </a:endParaRPr>
          </a:p>
        </p:txBody>
      </p:sp>
      <p:sp>
        <p:nvSpPr>
          <p:cNvPr id="14340" name="Content Placeholder 2"/>
          <p:cNvSpPr>
            <a:spLocks/>
          </p:cNvSpPr>
          <p:nvPr/>
        </p:nvSpPr>
        <p:spPr bwMode="auto">
          <a:xfrm>
            <a:off x="304800" y="2209800"/>
            <a:ext cx="8153400" cy="4267200"/>
          </a:xfrm>
          <a:prstGeom prst="rect">
            <a:avLst/>
          </a:prstGeom>
          <a:noFill/>
          <a:ln w="9525">
            <a:noFill/>
            <a:miter lim="800000"/>
            <a:headEnd/>
            <a:tailEnd/>
          </a:ln>
        </p:spPr>
        <p:txBody>
          <a:bodyPr/>
          <a:lstStyle/>
          <a:p>
            <a:pPr marL="344488" indent="-344488" algn="l">
              <a:spcBef>
                <a:spcPct val="25000"/>
              </a:spcBef>
              <a:spcAft>
                <a:spcPct val="25000"/>
              </a:spcAft>
              <a:buClr>
                <a:srgbClr val="6B8ED1"/>
              </a:buClr>
              <a:buSzPct val="110000"/>
            </a:pPr>
            <a:r>
              <a:rPr lang="en-US" sz="2400" b="1" dirty="0">
                <a:solidFill>
                  <a:srgbClr val="000000"/>
                </a:solidFill>
                <a:latin typeface="Arial" charset="0"/>
                <a:cs typeface="Arial" charset="0"/>
              </a:rPr>
              <a:t>	</a:t>
            </a:r>
          </a:p>
          <a:p>
            <a:pPr marL="344488" indent="-344488" algn="l">
              <a:spcBef>
                <a:spcPct val="25000"/>
              </a:spcBef>
              <a:spcAft>
                <a:spcPct val="25000"/>
              </a:spcAft>
              <a:buClr>
                <a:srgbClr val="6B8ED1"/>
              </a:buClr>
              <a:buSzPct val="110000"/>
            </a:pPr>
            <a:r>
              <a:rPr lang="en-US" sz="2400" b="1" dirty="0">
                <a:solidFill>
                  <a:srgbClr val="428FE2"/>
                </a:solidFill>
                <a:latin typeface="Arial" charset="0"/>
                <a:cs typeface="Arial" charset="0"/>
              </a:rPr>
              <a:t>	</a:t>
            </a:r>
            <a:endParaRPr lang="en-US" sz="2400" b="1" dirty="0">
              <a:solidFill>
                <a:srgbClr val="000000"/>
              </a:solidFill>
              <a:latin typeface="Arial" charset="0"/>
              <a:cs typeface="Arial" charset="0"/>
            </a:endParaRPr>
          </a:p>
          <a:p>
            <a:pPr marL="344488" indent="-344488" algn="l">
              <a:spcBef>
                <a:spcPct val="25000"/>
              </a:spcBef>
              <a:spcAft>
                <a:spcPct val="25000"/>
              </a:spcAft>
              <a:buClr>
                <a:srgbClr val="6B8ED1"/>
              </a:buClr>
              <a:buSzPct val="110000"/>
            </a:pPr>
            <a:r>
              <a:rPr lang="en-US" sz="2400" b="1" dirty="0">
                <a:solidFill>
                  <a:srgbClr val="000000"/>
                </a:solidFill>
                <a:latin typeface="Arial" charset="0"/>
                <a:cs typeface="Arial" charset="0"/>
              </a:rPr>
              <a:t>	</a:t>
            </a:r>
          </a:p>
          <a:p>
            <a:pPr marL="344488" indent="-344488" algn="l">
              <a:spcBef>
                <a:spcPct val="25000"/>
              </a:spcBef>
              <a:spcAft>
                <a:spcPct val="25000"/>
              </a:spcAft>
              <a:buClr>
                <a:srgbClr val="6B8ED1"/>
              </a:buClr>
              <a:buSzPct val="110000"/>
            </a:pPr>
            <a:r>
              <a:rPr lang="en-US" sz="2400" b="1" dirty="0">
                <a:solidFill>
                  <a:srgbClr val="000000"/>
                </a:solidFill>
                <a:latin typeface="Arial" charset="0"/>
                <a:cs typeface="Arial" charset="0"/>
              </a:rPr>
              <a:t>	</a:t>
            </a:r>
            <a:endParaRPr lang="en-US" sz="2400" dirty="0">
              <a:solidFill>
                <a:srgbClr val="000000"/>
              </a:solidFill>
              <a:latin typeface="Arial" charset="0"/>
              <a:cs typeface="Arial" charset="0"/>
            </a:endParaRPr>
          </a:p>
          <a:p>
            <a:pPr marL="344488" indent="-344488" algn="l">
              <a:spcBef>
                <a:spcPct val="25000"/>
              </a:spcBef>
              <a:spcAft>
                <a:spcPct val="25000"/>
              </a:spcAft>
              <a:buClr>
                <a:srgbClr val="6B8ED1"/>
              </a:buClr>
              <a:buSzPct val="110000"/>
            </a:pPr>
            <a:endParaRPr lang="en-US" sz="2400" dirty="0">
              <a:solidFill>
                <a:srgbClr val="000000"/>
              </a:solidFill>
              <a:latin typeface="Arial" charset="0"/>
              <a:cs typeface="Arial" charset="0"/>
            </a:endParaRPr>
          </a:p>
          <a:p>
            <a:pPr marL="344488" indent="-344488" algn="l">
              <a:spcBef>
                <a:spcPct val="25000"/>
              </a:spcBef>
              <a:spcAft>
                <a:spcPct val="25000"/>
              </a:spcAft>
              <a:buClr>
                <a:srgbClr val="6B8ED1"/>
              </a:buClr>
              <a:buSzPct val="110000"/>
            </a:pPr>
            <a:endParaRPr lang="en-US" sz="2400" dirty="0">
              <a:solidFill>
                <a:srgbClr val="000000"/>
              </a:solidFill>
              <a:latin typeface="Arial" charset="0"/>
              <a:cs typeface="Arial" charset="0"/>
            </a:endParaRPr>
          </a:p>
          <a:p>
            <a:pPr marL="344488" indent="-344488" algn="l">
              <a:spcBef>
                <a:spcPct val="25000"/>
              </a:spcBef>
              <a:spcAft>
                <a:spcPct val="25000"/>
              </a:spcAft>
              <a:buClr>
                <a:srgbClr val="6B8ED1"/>
              </a:buClr>
              <a:buSzPct val="110000"/>
            </a:pPr>
            <a:endParaRPr lang="en-US" sz="2400" dirty="0">
              <a:solidFill>
                <a:srgbClr val="000000"/>
              </a:solidFill>
              <a:latin typeface="Arial" charset="0"/>
              <a:cs typeface="Arial" charset="0"/>
            </a:endParaRPr>
          </a:p>
          <a:p>
            <a:pPr marL="344488" indent="-344488" algn="l">
              <a:spcBef>
                <a:spcPct val="25000"/>
              </a:spcBef>
              <a:spcAft>
                <a:spcPct val="25000"/>
              </a:spcAft>
              <a:buClr>
                <a:srgbClr val="6B8ED1"/>
              </a:buClr>
              <a:buSzPct val="110000"/>
            </a:pPr>
            <a:endParaRPr lang="en-US" sz="2400" dirty="0">
              <a:solidFill>
                <a:srgbClr val="000000"/>
              </a:solidFill>
              <a:latin typeface="Arial" charset="0"/>
              <a:cs typeface="Arial" charset="0"/>
            </a:endParaRPr>
          </a:p>
        </p:txBody>
      </p:sp>
      <p:sp>
        <p:nvSpPr>
          <p:cNvPr id="9" name="TextBox 8"/>
          <p:cNvSpPr txBox="1"/>
          <p:nvPr/>
        </p:nvSpPr>
        <p:spPr>
          <a:xfrm>
            <a:off x="1143000" y="2550094"/>
            <a:ext cx="2057400"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latin typeface="Arial" pitchFamily="34" charset="0"/>
                <a:cs typeface="Arial" pitchFamily="34" charset="0"/>
              </a:rPr>
              <a:t>LIBERTAD</a:t>
            </a:r>
          </a:p>
        </p:txBody>
      </p:sp>
      <p:sp>
        <p:nvSpPr>
          <p:cNvPr id="10" name="TextBox 9"/>
          <p:cNvSpPr txBox="1"/>
          <p:nvPr/>
        </p:nvSpPr>
        <p:spPr>
          <a:xfrm>
            <a:off x="762000" y="3319906"/>
            <a:ext cx="2705100"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sz="2800" b="1" dirty="0">
                <a:latin typeface="Arial" panose="020B0604020202020204" pitchFamily="34" charset="0"/>
                <a:cs typeface="Arial" panose="020B0604020202020204" pitchFamily="34" charset="0"/>
              </a:rPr>
              <a:t>AUTORIDAD</a:t>
            </a:r>
            <a:endParaRPr lang="es-ES" sz="2800" b="1" dirty="0">
              <a:effectLst/>
              <a:latin typeface="Arial" panose="020B0604020202020204" pitchFamily="34" charset="0"/>
              <a:cs typeface="Arial" panose="020B0604020202020204" pitchFamily="34" charset="0"/>
            </a:endParaRPr>
          </a:p>
        </p:txBody>
      </p:sp>
      <p:sp>
        <p:nvSpPr>
          <p:cNvPr id="11" name="TextBox 10"/>
          <p:cNvSpPr txBox="1"/>
          <p:nvPr/>
        </p:nvSpPr>
        <p:spPr>
          <a:xfrm>
            <a:off x="990600" y="4056850"/>
            <a:ext cx="2308139"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latin typeface="Arial" pitchFamily="34" charset="0"/>
                <a:cs typeface="Arial" pitchFamily="34" charset="0"/>
              </a:rPr>
              <a:t>APOYO</a:t>
            </a:r>
          </a:p>
        </p:txBody>
      </p:sp>
      <p:sp>
        <p:nvSpPr>
          <p:cNvPr id="12" name="TextBox 11"/>
          <p:cNvSpPr txBox="1"/>
          <p:nvPr/>
        </p:nvSpPr>
        <p:spPr>
          <a:xfrm>
            <a:off x="1066799" y="4810682"/>
            <a:ext cx="2240473"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latin typeface="Arial" pitchFamily="34" charset="0"/>
                <a:cs typeface="Arial" pitchFamily="34" charset="0"/>
              </a:rPr>
              <a:t>CONTROL</a:t>
            </a:r>
          </a:p>
        </p:txBody>
      </p:sp>
      <p:sp>
        <p:nvSpPr>
          <p:cNvPr id="13" name="TextBox 12"/>
          <p:cNvSpPr txBox="1"/>
          <p:nvPr/>
        </p:nvSpPr>
        <p:spPr>
          <a:xfrm>
            <a:off x="365039" y="5532742"/>
            <a:ext cx="3657600"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latin typeface="Arial" pitchFamily="34" charset="0"/>
                <a:cs typeface="Arial" pitchFamily="34" charset="0"/>
              </a:rPr>
              <a:t>RESPONSABILIDAD</a:t>
            </a:r>
          </a:p>
        </p:txBody>
      </p:sp>
      <p:sp>
        <p:nvSpPr>
          <p:cNvPr id="2" name="Rectangle 1"/>
          <p:cNvSpPr/>
          <p:nvPr/>
        </p:nvSpPr>
        <p:spPr>
          <a:xfrm>
            <a:off x="3316324" y="2590117"/>
            <a:ext cx="5257800" cy="446276"/>
          </a:xfrm>
          <a:prstGeom prst="rect">
            <a:avLst/>
          </a:prstGeom>
        </p:spPr>
        <p:txBody>
          <a:bodyPr wrap="square">
            <a:spAutoFit/>
          </a:bodyPr>
          <a:lstStyle/>
          <a:p>
            <a:pPr marL="0" marR="0">
              <a:lnSpc>
                <a:spcPct val="115000"/>
              </a:lnSpc>
              <a:spcBef>
                <a:spcPts val="0"/>
              </a:spcBef>
              <a:spcAft>
                <a:spcPts val="1000"/>
              </a:spcAft>
            </a:pPr>
            <a:r>
              <a:rPr lang="en-US" sz="2000" dirty="0">
                <a:latin typeface="Calibri" panose="020F0502020204030204" pitchFamily="34" charset="0"/>
                <a:ea typeface="Calibri" panose="020F0502020204030204" pitchFamily="34" charset="0"/>
                <a:cs typeface="Arial" panose="020B0604020202020204" pitchFamily="34" charset="0"/>
              </a:rPr>
              <a:t>De decider </a:t>
            </a:r>
            <a:r>
              <a:rPr lang="en-US" sz="2000" dirty="0" err="1">
                <a:latin typeface="Calibri" panose="020F0502020204030204" pitchFamily="34" charset="0"/>
                <a:ea typeface="Calibri" panose="020F0502020204030204" pitchFamily="34" charset="0"/>
                <a:cs typeface="Arial" panose="020B0604020202020204" pitchFamily="34" charset="0"/>
              </a:rPr>
              <a:t>en</a:t>
            </a:r>
            <a:r>
              <a:rPr lang="en-US" sz="2000" dirty="0">
                <a:latin typeface="Calibri" panose="020F0502020204030204" pitchFamily="34" charset="0"/>
                <a:ea typeface="Calibri" panose="020F0502020204030204" pitchFamily="34" charset="0"/>
                <a:cs typeface="Arial" panose="020B0604020202020204" pitchFamily="34" charset="0"/>
              </a:rPr>
              <a:t> d</a:t>
            </a:r>
            <a:r>
              <a:rPr lang="es-PR" sz="2000" dirty="0" err="1">
                <a:latin typeface="Calibri" panose="020F0502020204030204" pitchFamily="34" charset="0"/>
                <a:cs typeface="Arial" panose="020B0604020202020204" pitchFamily="34" charset="0"/>
              </a:rPr>
              <a:t>ó</a:t>
            </a:r>
            <a:r>
              <a:rPr lang="en-US" sz="2000" dirty="0" err="1">
                <a:latin typeface="Calibri" panose="020F0502020204030204" pitchFamily="34" charset="0"/>
                <a:ea typeface="Calibri" panose="020F0502020204030204" pitchFamily="34" charset="0"/>
                <a:cs typeface="Arial" panose="020B0604020202020204" pitchFamily="34" charset="0"/>
              </a:rPr>
              <a:t>nde</a:t>
            </a:r>
            <a:r>
              <a:rPr lang="en-US" sz="2000" dirty="0">
                <a:latin typeface="Calibri" panose="020F0502020204030204" pitchFamily="34" charset="0"/>
                <a:ea typeface="Calibri" panose="020F0502020204030204" pitchFamily="34" charset="0"/>
                <a:cs typeface="Arial" panose="020B0604020202020204" pitchFamily="34" charset="0"/>
              </a:rPr>
              <a:t> y con qui</a:t>
            </a:r>
            <a:r>
              <a:rPr lang="es-PR" sz="2000" dirty="0">
                <a:latin typeface="Calibri" panose="020F0502020204030204" pitchFamily="34" charset="0"/>
                <a:cs typeface="Arial" panose="020B0604020202020204" pitchFamily="34" charset="0"/>
              </a:rPr>
              <a:t>é</a:t>
            </a:r>
            <a:r>
              <a:rPr lang="en-US" sz="2000" dirty="0">
                <a:latin typeface="Calibri" panose="020F0502020204030204" pitchFamily="34" charset="0"/>
                <a:ea typeface="Calibri" panose="020F0502020204030204" pitchFamily="34" charset="0"/>
                <a:cs typeface="Arial" panose="020B0604020202020204" pitchFamily="34" charset="0"/>
              </a:rPr>
              <a:t>n vive la persona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3593137" y="3394608"/>
            <a:ext cx="4704173" cy="446276"/>
          </a:xfrm>
          <a:prstGeom prst="rect">
            <a:avLst/>
          </a:prstGeom>
        </p:spPr>
        <p:txBody>
          <a:bodyPr wrap="none">
            <a:spAutoFit/>
          </a:bodyPr>
          <a:lstStyle/>
          <a:p>
            <a:pPr marL="0" marR="0">
              <a:lnSpc>
                <a:spcPct val="115000"/>
              </a:lnSpc>
              <a:spcBef>
                <a:spcPts val="0"/>
              </a:spcBef>
              <a:spcAft>
                <a:spcPts val="1000"/>
              </a:spcAft>
            </a:pPr>
            <a:r>
              <a:rPr lang="en-US" sz="2000" dirty="0">
                <a:latin typeface="Calibri" panose="020F0502020204030204" pitchFamily="34" charset="0"/>
                <a:ea typeface="Calibri" panose="020F0502020204030204" pitchFamily="34" charset="0"/>
                <a:cs typeface="Times New Roman" panose="02020603050405020304" pitchFamily="18" charset="0"/>
              </a:rPr>
              <a:t>Para </a:t>
            </a:r>
            <a:r>
              <a:rPr lang="en-US" sz="2000" dirty="0" err="1">
                <a:latin typeface="Calibri" panose="020F0502020204030204" pitchFamily="34" charset="0"/>
                <a:ea typeface="Calibri" panose="020F0502020204030204" pitchFamily="34" charset="0"/>
                <a:cs typeface="Times New Roman" panose="02020603050405020304" pitchFamily="18" charset="0"/>
              </a:rPr>
              <a:t>decidir</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s-PR" sz="2000" dirty="0">
                <a:latin typeface="Calibri" panose="020F0502020204030204" pitchFamily="34" charset="0"/>
              </a:rPr>
              <a:t>cómo </a:t>
            </a:r>
            <a:r>
              <a:rPr lang="en-US" sz="2000" dirty="0">
                <a:latin typeface="Calibri" panose="020F0502020204030204" pitchFamily="34" charset="0"/>
                <a:ea typeface="Calibri" panose="020F0502020204030204" pitchFamily="34" charset="0"/>
                <a:cs typeface="Times New Roman" panose="02020603050405020304" pitchFamily="18" charset="0"/>
              </a:rPr>
              <a:t>el  </a:t>
            </a:r>
            <a:r>
              <a:rPr lang="en-US" sz="2000" dirty="0" err="1">
                <a:latin typeface="Calibri" panose="020F0502020204030204" pitchFamily="34" charset="0"/>
                <a:ea typeface="Calibri" panose="020F0502020204030204" pitchFamily="34" charset="0"/>
                <a:cs typeface="Times New Roman" panose="02020603050405020304" pitchFamily="18" charset="0"/>
              </a:rPr>
              <a:t>individuo</a:t>
            </a:r>
            <a:r>
              <a:rPr lang="en-US" sz="2000" dirty="0">
                <a:latin typeface="Calibri" panose="020F0502020204030204" pitchFamily="34" charset="0"/>
                <a:ea typeface="Calibri" panose="020F0502020204030204" pitchFamily="34" charset="0"/>
                <a:cs typeface="Times New Roman" panose="02020603050405020304" pitchFamily="18" charset="0"/>
              </a:rPr>
              <a:t> vive </a:t>
            </a:r>
            <a:r>
              <a:rPr lang="en-US" sz="2000" dirty="0" err="1">
                <a:latin typeface="Calibri" panose="020F0502020204030204" pitchFamily="34" charset="0"/>
                <a:ea typeface="Calibri" panose="020F0502020204030204" pitchFamily="34" charset="0"/>
                <a:cs typeface="Times New Roman" panose="02020603050405020304" pitchFamily="18" charset="0"/>
              </a:rPr>
              <a:t>su</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vida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522943" y="4136233"/>
            <a:ext cx="4134017" cy="446276"/>
          </a:xfrm>
          <a:prstGeom prst="rect">
            <a:avLst/>
          </a:prstGeom>
        </p:spPr>
        <p:txBody>
          <a:bodyPr wrap="none">
            <a:spAutoFit/>
          </a:bodyPr>
          <a:lstStyle/>
          <a:p>
            <a:pPr marL="0" marR="0">
              <a:lnSpc>
                <a:spcPct val="115000"/>
              </a:lnSpc>
              <a:spcBef>
                <a:spcPts val="0"/>
              </a:spcBef>
              <a:spcAft>
                <a:spcPts val="1000"/>
              </a:spcAft>
            </a:pPr>
            <a:r>
              <a:rPr lang="en-US" sz="2000" dirty="0" err="1">
                <a:latin typeface="Calibri" panose="020F0502020204030204" pitchFamily="34" charset="0"/>
                <a:ea typeface="Calibri" panose="020F0502020204030204" pitchFamily="34" charset="0"/>
                <a:cs typeface="Times New Roman" panose="02020603050405020304" pitchFamily="18" charset="0"/>
              </a:rPr>
              <a:t>En</a:t>
            </a:r>
            <a:r>
              <a:rPr lang="en-US" sz="2000" dirty="0">
                <a:latin typeface="Calibri" panose="020F0502020204030204" pitchFamily="34" charset="0"/>
                <a:ea typeface="Calibri" panose="020F0502020204030204" pitchFamily="34" charset="0"/>
                <a:cs typeface="Times New Roman" panose="02020603050405020304" pitchFamily="18" charset="0"/>
              </a:rPr>
              <a:t> las </a:t>
            </a:r>
            <a:r>
              <a:rPr lang="en-US" sz="2000" dirty="0" err="1">
                <a:latin typeface="Calibri" panose="020F0502020204030204" pitchFamily="34" charset="0"/>
                <a:ea typeface="Calibri" panose="020F0502020204030204" pitchFamily="34" charset="0"/>
                <a:cs typeface="Times New Roman" panose="02020603050405020304" pitchFamily="18" charset="0"/>
              </a:rPr>
              <a:t>decisiones</a:t>
            </a:r>
            <a:r>
              <a:rPr lang="en-US" sz="2000" dirty="0">
                <a:latin typeface="Calibri" panose="020F0502020204030204" pitchFamily="34" charset="0"/>
                <a:ea typeface="Calibri" panose="020F0502020204030204" pitchFamily="34" charset="0"/>
                <a:cs typeface="Times New Roman" panose="02020603050405020304" pitchFamily="18" charset="0"/>
              </a:rPr>
              <a:t> que </a:t>
            </a:r>
            <a:r>
              <a:rPr lang="en-US" sz="2000" dirty="0" err="1">
                <a:latin typeface="Calibri" panose="020F0502020204030204" pitchFamily="34" charset="0"/>
                <a:ea typeface="Calibri" panose="020F0502020204030204" pitchFamily="34" charset="0"/>
                <a:cs typeface="Times New Roman" panose="02020603050405020304" pitchFamily="18" charset="0"/>
              </a:rPr>
              <a:t>toma</a:t>
            </a:r>
            <a:r>
              <a:rPr lang="en-US" sz="2000" dirty="0">
                <a:latin typeface="Calibri" panose="020F0502020204030204" pitchFamily="34" charset="0"/>
                <a:ea typeface="Calibri" panose="020F0502020204030204" pitchFamily="34" charset="0"/>
                <a:cs typeface="Times New Roman" panose="02020603050405020304" pitchFamily="18" charset="0"/>
              </a:rPr>
              <a:t> la persona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320865" y="4865906"/>
            <a:ext cx="5864234" cy="400110"/>
          </a:xfrm>
          <a:prstGeom prst="rect">
            <a:avLst/>
          </a:prstGeom>
        </p:spPr>
        <p:txBody>
          <a:bodyPr wrap="none">
            <a:spAutoFit/>
          </a:bodyPr>
          <a:lstStyle/>
          <a:p>
            <a:r>
              <a:rPr lang="en-US" sz="2000" dirty="0" err="1">
                <a:latin typeface="Calibri" panose="020F0502020204030204" pitchFamily="34" charset="0"/>
                <a:ea typeface="Calibri" panose="020F0502020204030204" pitchFamily="34" charset="0"/>
                <a:cs typeface="Times New Roman" panose="02020603050405020304" pitchFamily="18" charset="0"/>
              </a:rPr>
              <a:t>Sobre</a:t>
            </a:r>
            <a:r>
              <a:rPr lang="en-US" sz="2000" dirty="0">
                <a:latin typeface="Calibri" panose="020F0502020204030204" pitchFamily="34" charset="0"/>
                <a:ea typeface="Calibri" panose="020F0502020204030204" pitchFamily="34" charset="0"/>
                <a:cs typeface="Times New Roman" panose="02020603050405020304" pitchFamily="18" charset="0"/>
              </a:rPr>
              <a:t> los </a:t>
            </a:r>
            <a:r>
              <a:rPr lang="en-US" sz="2000" dirty="0" err="1">
                <a:latin typeface="Calibri" panose="020F0502020204030204" pitchFamily="34" charset="0"/>
                <a:ea typeface="Calibri" panose="020F0502020204030204" pitchFamily="34" charset="0"/>
                <a:cs typeface="Times New Roman" panose="02020603050405020304" pitchFamily="18" charset="0"/>
              </a:rPr>
              <a:t>recursos</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necesarios</a:t>
            </a:r>
            <a:r>
              <a:rPr lang="en-US" sz="2000" dirty="0">
                <a:latin typeface="Calibri" panose="020F0502020204030204" pitchFamily="34" charset="0"/>
                <a:ea typeface="Calibri" panose="020F0502020204030204" pitchFamily="34" charset="0"/>
                <a:cs typeface="Times New Roman" panose="02020603050405020304" pitchFamily="18" charset="0"/>
              </a:rPr>
              <a:t> para </a:t>
            </a:r>
            <a:r>
              <a:rPr lang="en-US" sz="2000" dirty="0" err="1">
                <a:latin typeface="Calibri" panose="020F0502020204030204" pitchFamily="34" charset="0"/>
                <a:ea typeface="Calibri" panose="020F0502020204030204" pitchFamily="34" charset="0"/>
                <a:cs typeface="Times New Roman" panose="02020603050405020304" pitchFamily="18" charset="0"/>
              </a:rPr>
              <a:t>ayudar</a:t>
            </a:r>
            <a:r>
              <a:rPr lang="en-US" sz="2000" dirty="0">
                <a:latin typeface="Calibri" panose="020F0502020204030204" pitchFamily="34" charset="0"/>
                <a:ea typeface="Calibri" panose="020F0502020204030204" pitchFamily="34" charset="0"/>
                <a:cs typeface="Times New Roman" panose="02020603050405020304" pitchFamily="18" charset="0"/>
              </a:rPr>
              <a:t> a la persona</a:t>
            </a:r>
            <a:endParaRPr lang="en-US" sz="6000" dirty="0"/>
          </a:p>
        </p:txBody>
      </p:sp>
      <p:sp>
        <p:nvSpPr>
          <p:cNvPr id="6" name="Rectangle 5"/>
          <p:cNvSpPr/>
          <p:nvPr/>
        </p:nvSpPr>
        <p:spPr>
          <a:xfrm>
            <a:off x="4100463" y="5574517"/>
            <a:ext cx="4524444" cy="446276"/>
          </a:xfrm>
          <a:prstGeom prst="rect">
            <a:avLst/>
          </a:prstGeom>
        </p:spPr>
        <p:txBody>
          <a:bodyPr wrap="none">
            <a:spAutoFit/>
          </a:bodyPr>
          <a:lstStyle/>
          <a:p>
            <a:pPr marL="0" marR="0">
              <a:lnSpc>
                <a:spcPct val="115000"/>
              </a:lnSpc>
              <a:spcBef>
                <a:spcPts val="0"/>
              </a:spcBef>
              <a:spcAft>
                <a:spcPts val="1000"/>
              </a:spcAft>
            </a:pPr>
            <a:r>
              <a:rPr lang="en-US" sz="2000" dirty="0" err="1">
                <a:latin typeface="Calibri" panose="020F0502020204030204" pitchFamily="34" charset="0"/>
                <a:ea typeface="Calibri" panose="020F0502020204030204" pitchFamily="34" charset="0"/>
                <a:cs typeface="Times New Roman" panose="02020603050405020304" pitchFamily="18" charset="0"/>
              </a:rPr>
              <a:t>En</a:t>
            </a:r>
            <a:r>
              <a:rPr lang="en-US" sz="2000" dirty="0">
                <a:latin typeface="Calibri" panose="020F0502020204030204" pitchFamily="34" charset="0"/>
                <a:ea typeface="Calibri" panose="020F0502020204030204" pitchFamily="34" charset="0"/>
                <a:cs typeface="Times New Roman" panose="02020603050405020304" pitchFamily="18" charset="0"/>
              </a:rPr>
              <a:t> las </a:t>
            </a:r>
            <a:r>
              <a:rPr lang="en-US" sz="2000" dirty="0" err="1">
                <a:latin typeface="Calibri" panose="020F0502020204030204" pitchFamily="34" charset="0"/>
                <a:ea typeface="Calibri" panose="020F0502020204030204" pitchFamily="34" charset="0"/>
                <a:cs typeface="Times New Roman" panose="02020603050405020304" pitchFamily="18" charset="0"/>
              </a:rPr>
              <a:t>decisiones</a:t>
            </a:r>
            <a:r>
              <a:rPr lang="en-US" sz="2000" dirty="0">
                <a:latin typeface="Calibri" panose="020F0502020204030204" pitchFamily="34" charset="0"/>
                <a:ea typeface="Calibri" panose="020F0502020204030204" pitchFamily="34" charset="0"/>
                <a:cs typeface="Times New Roman" panose="02020603050405020304" pitchFamily="18" charset="0"/>
              </a:rPr>
              <a:t> y </a:t>
            </a:r>
            <a:r>
              <a:rPr lang="en-US" sz="2000" dirty="0" err="1">
                <a:latin typeface="Calibri" panose="020F0502020204030204" pitchFamily="34" charset="0"/>
                <a:ea typeface="Calibri" panose="020F0502020204030204" pitchFamily="34" charset="0"/>
                <a:cs typeface="Times New Roman" panose="02020603050405020304" pitchFamily="18" charset="0"/>
              </a:rPr>
              <a:t>acciones</a:t>
            </a:r>
            <a:r>
              <a:rPr lang="en-US" sz="2000" dirty="0">
                <a:latin typeface="Calibri" panose="020F0502020204030204" pitchFamily="34" charset="0"/>
                <a:ea typeface="Calibri" panose="020F0502020204030204" pitchFamily="34" charset="0"/>
                <a:cs typeface="Times New Roman" panose="02020603050405020304" pitchFamily="18" charset="0"/>
              </a:rPr>
              <a:t> de la persona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Slide Number Placeholder 4"/>
          <p:cNvSpPr txBox="1">
            <a:spLocks/>
          </p:cNvSpPr>
          <p:nvPr/>
        </p:nvSpPr>
        <p:spPr bwMode="auto">
          <a:xfrm>
            <a:off x="6934200" y="6400800"/>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4000" b="1" kern="1200">
                <a:solidFill>
                  <a:srgbClr val="6699FF"/>
                </a:solidFill>
                <a:latin typeface="Arial" panose="020B0604020202020204" pitchFamily="34" charset="0"/>
                <a:ea typeface="+mn-ea"/>
                <a:cs typeface="+mn-cs"/>
              </a:defRPr>
            </a:lvl1pPr>
            <a:lvl2pPr marL="742950" indent="-285750" algn="ctr" rtl="0" eaLnBrk="0" fontAlgn="base" hangingPunct="0">
              <a:spcBef>
                <a:spcPct val="0"/>
              </a:spcBef>
              <a:spcAft>
                <a:spcPct val="0"/>
              </a:spcAft>
              <a:defRPr sz="4000" b="1" kern="1200">
                <a:solidFill>
                  <a:srgbClr val="6699FF"/>
                </a:solidFill>
                <a:latin typeface="Arial" panose="020B0604020202020204" pitchFamily="34" charset="0"/>
                <a:ea typeface="+mn-ea"/>
                <a:cs typeface="+mn-cs"/>
              </a:defRPr>
            </a:lvl2pPr>
            <a:lvl3pPr marL="1143000" indent="-228600" algn="ctr" rtl="0" eaLnBrk="0" fontAlgn="base" hangingPunct="0">
              <a:spcBef>
                <a:spcPct val="0"/>
              </a:spcBef>
              <a:spcAft>
                <a:spcPct val="0"/>
              </a:spcAft>
              <a:defRPr sz="4000" b="1" kern="1200">
                <a:solidFill>
                  <a:srgbClr val="6699FF"/>
                </a:solidFill>
                <a:latin typeface="Arial" panose="020B0604020202020204" pitchFamily="34" charset="0"/>
                <a:ea typeface="+mn-ea"/>
                <a:cs typeface="+mn-cs"/>
              </a:defRPr>
            </a:lvl3pPr>
            <a:lvl4pPr marL="1600200" indent="-228600" algn="ctr" rtl="0" eaLnBrk="0" fontAlgn="base" hangingPunct="0">
              <a:spcBef>
                <a:spcPct val="0"/>
              </a:spcBef>
              <a:spcAft>
                <a:spcPct val="0"/>
              </a:spcAft>
              <a:defRPr sz="4000" b="1" kern="1200">
                <a:solidFill>
                  <a:srgbClr val="6699FF"/>
                </a:solidFill>
                <a:latin typeface="Arial" panose="020B0604020202020204" pitchFamily="34" charset="0"/>
                <a:ea typeface="+mn-ea"/>
                <a:cs typeface="+mn-cs"/>
              </a:defRPr>
            </a:lvl4pPr>
            <a:lvl5pPr marL="2057400" indent="-228600" algn="ctr" rtl="0" eaLnBrk="0" fontAlgn="base" hangingPunct="0">
              <a:spcBef>
                <a:spcPct val="0"/>
              </a:spcBef>
              <a:spcAft>
                <a:spcPct val="0"/>
              </a:spcAft>
              <a:defRPr sz="4000" b="1" kern="1200">
                <a:solidFill>
                  <a:srgbClr val="6699FF"/>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4000" b="1" kern="1200">
                <a:solidFill>
                  <a:srgbClr val="6699FF"/>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4000" b="1" kern="1200">
                <a:solidFill>
                  <a:srgbClr val="6699FF"/>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4000" b="1" kern="1200">
                <a:solidFill>
                  <a:srgbClr val="6699FF"/>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4000" b="1" kern="1200">
                <a:solidFill>
                  <a:srgbClr val="6699FF"/>
                </a:solidFill>
                <a:latin typeface="Arial" panose="020B0604020202020204" pitchFamily="34" charset="0"/>
                <a:ea typeface="+mn-ea"/>
                <a:cs typeface="+mn-cs"/>
              </a:defRPr>
            </a:lvl9pPr>
          </a:lstStyle>
          <a:p>
            <a:r>
              <a:rPr lang="en-US" altLang="en-US" sz="1400" b="0" dirty="0"/>
              <a:t>5</a:t>
            </a:r>
          </a:p>
        </p:txBody>
      </p:sp>
    </p:spTree>
    <p:extLst>
      <p:ext uri="{BB962C8B-B14F-4D97-AF65-F5344CB8AC3E}">
        <p14:creationId xmlns:p14="http://schemas.microsoft.com/office/powerpoint/2010/main" val="1188927458"/>
      </p:ext>
    </p:extLst>
  </p:cSld>
  <p:clrMapOvr>
    <a:masterClrMapping/>
  </p:clrMapOvr>
  <p:transition>
    <p:cover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2057400" y="1600200"/>
            <a:ext cx="6180667" cy="685800"/>
          </a:xfrm>
        </p:spPr>
        <p:txBody>
          <a:bodyPr/>
          <a:lstStyle/>
          <a:p>
            <a:r>
              <a:rPr lang="en-US" sz="3600" dirty="0">
                <a:latin typeface="Arial" charset="0"/>
                <a:cs typeface="Arial" charset="0"/>
              </a:rPr>
              <a:t> </a:t>
            </a:r>
            <a:r>
              <a:rPr lang="es-ES" sz="3600" dirty="0">
                <a:latin typeface="arial" panose="020B0604020202020204" pitchFamily="34" charset="0"/>
              </a:rPr>
              <a:t>El consumidor controla:</a:t>
            </a:r>
            <a:br>
              <a:rPr lang="es-ES" sz="3600" dirty="0">
                <a:latin typeface="arial" panose="020B0604020202020204" pitchFamily="34" charset="0"/>
              </a:rPr>
            </a:br>
            <a:endParaRPr lang="en-US" sz="3600" dirty="0">
              <a:latin typeface="Arial" charset="0"/>
              <a:cs typeface="Arial" charset="0"/>
            </a:endParaRPr>
          </a:p>
        </p:txBody>
      </p:sp>
      <p:sp>
        <p:nvSpPr>
          <p:cNvPr id="14339" name="Footer Placeholder 3"/>
          <p:cNvSpPr txBox="1">
            <a:spLocks noGrp="1"/>
          </p:cNvSpPr>
          <p:nvPr/>
        </p:nvSpPr>
        <p:spPr bwMode="auto">
          <a:xfrm>
            <a:off x="0" y="6553200"/>
            <a:ext cx="9144000" cy="304800"/>
          </a:xfrm>
          <a:prstGeom prst="rect">
            <a:avLst/>
          </a:prstGeom>
          <a:noFill/>
          <a:ln w="9525">
            <a:noFill/>
            <a:miter lim="800000"/>
            <a:headEnd/>
            <a:tailEnd/>
          </a:ln>
        </p:spPr>
        <p:txBody>
          <a:bodyPr/>
          <a:lstStyle/>
          <a:p>
            <a:endParaRPr lang="en-US" sz="1000" b="1" dirty="0">
              <a:latin typeface="Arial" charset="0"/>
              <a:cs typeface="Arial" charset="0"/>
            </a:endParaRPr>
          </a:p>
        </p:txBody>
      </p:sp>
      <p:sp>
        <p:nvSpPr>
          <p:cNvPr id="14340" name="Content Placeholder 2"/>
          <p:cNvSpPr>
            <a:spLocks/>
          </p:cNvSpPr>
          <p:nvPr/>
        </p:nvSpPr>
        <p:spPr bwMode="auto">
          <a:xfrm>
            <a:off x="304800" y="2209800"/>
            <a:ext cx="8153400" cy="4267200"/>
          </a:xfrm>
          <a:prstGeom prst="rect">
            <a:avLst/>
          </a:prstGeom>
          <a:noFill/>
          <a:ln w="9525">
            <a:noFill/>
            <a:miter lim="800000"/>
            <a:headEnd/>
            <a:tailEnd/>
          </a:ln>
        </p:spPr>
        <p:txBody>
          <a:bodyPr/>
          <a:lstStyle/>
          <a:p>
            <a:pPr marL="344488" indent="-344488" algn="l">
              <a:spcBef>
                <a:spcPct val="25000"/>
              </a:spcBef>
              <a:spcAft>
                <a:spcPct val="25000"/>
              </a:spcAft>
              <a:buClr>
                <a:srgbClr val="6B8ED1"/>
              </a:buClr>
              <a:buSzPct val="110000"/>
            </a:pPr>
            <a:r>
              <a:rPr lang="en-US" sz="2400" b="1" dirty="0">
                <a:solidFill>
                  <a:srgbClr val="000000"/>
                </a:solidFill>
                <a:latin typeface="Arial" charset="0"/>
                <a:cs typeface="Arial" charset="0"/>
              </a:rPr>
              <a:t>	</a:t>
            </a:r>
          </a:p>
          <a:p>
            <a:pPr marL="344488" indent="-344488" algn="l">
              <a:spcBef>
                <a:spcPct val="25000"/>
              </a:spcBef>
              <a:spcAft>
                <a:spcPct val="25000"/>
              </a:spcAft>
              <a:buClr>
                <a:srgbClr val="6B8ED1"/>
              </a:buClr>
              <a:buSzPct val="110000"/>
            </a:pPr>
            <a:r>
              <a:rPr lang="en-US" sz="2400" b="1" dirty="0">
                <a:solidFill>
                  <a:srgbClr val="428FE2"/>
                </a:solidFill>
                <a:latin typeface="Arial" charset="0"/>
                <a:cs typeface="Arial" charset="0"/>
              </a:rPr>
              <a:t>	</a:t>
            </a:r>
            <a:endParaRPr lang="en-US" sz="2400" b="1" dirty="0">
              <a:solidFill>
                <a:srgbClr val="000000"/>
              </a:solidFill>
              <a:latin typeface="Arial" charset="0"/>
              <a:cs typeface="Arial" charset="0"/>
            </a:endParaRPr>
          </a:p>
          <a:p>
            <a:pPr marL="344488" indent="-344488" algn="l">
              <a:spcBef>
                <a:spcPct val="25000"/>
              </a:spcBef>
              <a:spcAft>
                <a:spcPct val="25000"/>
              </a:spcAft>
              <a:buClr>
                <a:srgbClr val="6B8ED1"/>
              </a:buClr>
              <a:buSzPct val="110000"/>
            </a:pPr>
            <a:r>
              <a:rPr lang="en-US" sz="2400" b="1" dirty="0">
                <a:solidFill>
                  <a:srgbClr val="000000"/>
                </a:solidFill>
                <a:latin typeface="Arial" charset="0"/>
                <a:cs typeface="Arial" charset="0"/>
              </a:rPr>
              <a:t>	</a:t>
            </a:r>
          </a:p>
          <a:p>
            <a:pPr marL="344488" indent="-344488" algn="l">
              <a:spcBef>
                <a:spcPct val="25000"/>
              </a:spcBef>
              <a:spcAft>
                <a:spcPct val="25000"/>
              </a:spcAft>
              <a:buClr>
                <a:srgbClr val="6B8ED1"/>
              </a:buClr>
              <a:buSzPct val="110000"/>
            </a:pPr>
            <a:r>
              <a:rPr lang="en-US" sz="2400" b="1" dirty="0">
                <a:solidFill>
                  <a:srgbClr val="000000"/>
                </a:solidFill>
                <a:latin typeface="Arial" charset="0"/>
                <a:cs typeface="Arial" charset="0"/>
              </a:rPr>
              <a:t>	</a:t>
            </a:r>
            <a:endParaRPr lang="en-US" sz="2400" dirty="0">
              <a:solidFill>
                <a:srgbClr val="000000"/>
              </a:solidFill>
              <a:latin typeface="Arial" charset="0"/>
              <a:cs typeface="Arial" charset="0"/>
            </a:endParaRPr>
          </a:p>
          <a:p>
            <a:pPr marL="344488" indent="-344488" algn="l">
              <a:spcBef>
                <a:spcPct val="25000"/>
              </a:spcBef>
              <a:spcAft>
                <a:spcPct val="25000"/>
              </a:spcAft>
              <a:buClr>
                <a:srgbClr val="6B8ED1"/>
              </a:buClr>
              <a:buSzPct val="110000"/>
            </a:pPr>
            <a:endParaRPr lang="en-US" sz="2400" dirty="0">
              <a:solidFill>
                <a:srgbClr val="000000"/>
              </a:solidFill>
              <a:latin typeface="Arial" charset="0"/>
              <a:cs typeface="Arial" charset="0"/>
            </a:endParaRPr>
          </a:p>
          <a:p>
            <a:pPr marL="344488" indent="-344488" algn="l">
              <a:spcBef>
                <a:spcPct val="25000"/>
              </a:spcBef>
              <a:spcAft>
                <a:spcPct val="25000"/>
              </a:spcAft>
              <a:buClr>
                <a:srgbClr val="6B8ED1"/>
              </a:buClr>
              <a:buSzPct val="110000"/>
            </a:pPr>
            <a:endParaRPr lang="en-US" sz="2400" dirty="0">
              <a:solidFill>
                <a:srgbClr val="000000"/>
              </a:solidFill>
              <a:latin typeface="Arial" charset="0"/>
              <a:cs typeface="Arial" charset="0"/>
            </a:endParaRPr>
          </a:p>
          <a:p>
            <a:pPr marL="344488" indent="-344488" algn="l">
              <a:spcBef>
                <a:spcPct val="25000"/>
              </a:spcBef>
              <a:spcAft>
                <a:spcPct val="25000"/>
              </a:spcAft>
              <a:buClr>
                <a:srgbClr val="6B8ED1"/>
              </a:buClr>
              <a:buSzPct val="110000"/>
            </a:pPr>
            <a:endParaRPr lang="en-US" sz="2400" dirty="0">
              <a:solidFill>
                <a:srgbClr val="000000"/>
              </a:solidFill>
              <a:latin typeface="Arial" charset="0"/>
              <a:cs typeface="Arial" charset="0"/>
            </a:endParaRPr>
          </a:p>
          <a:p>
            <a:pPr marL="344488" indent="-344488" algn="l">
              <a:spcBef>
                <a:spcPct val="25000"/>
              </a:spcBef>
              <a:spcAft>
                <a:spcPct val="25000"/>
              </a:spcAft>
              <a:buClr>
                <a:srgbClr val="6B8ED1"/>
              </a:buClr>
              <a:buSzPct val="110000"/>
            </a:pPr>
            <a:endParaRPr lang="en-US" sz="2400" dirty="0">
              <a:solidFill>
                <a:srgbClr val="000000"/>
              </a:solidFill>
              <a:latin typeface="Arial" charset="0"/>
              <a:cs typeface="Arial" charset="0"/>
            </a:endParaRPr>
          </a:p>
        </p:txBody>
      </p:sp>
      <p:sp>
        <p:nvSpPr>
          <p:cNvPr id="9" name="TextBox 8"/>
          <p:cNvSpPr txBox="1"/>
          <p:nvPr/>
        </p:nvSpPr>
        <p:spPr>
          <a:xfrm>
            <a:off x="3505200" y="2286000"/>
            <a:ext cx="1752600"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latin typeface="Arial" pitchFamily="34" charset="0"/>
                <a:cs typeface="Arial" pitchFamily="34" charset="0"/>
              </a:rPr>
              <a:t>QU</a:t>
            </a:r>
            <a:r>
              <a:rPr lang="es-ES" sz="2800" b="1" dirty="0">
                <a:solidFill>
                  <a:srgbClr val="000000"/>
                </a:solidFill>
                <a:latin typeface="arial" panose="020B0604020202020204" pitchFamily="34" charset="0"/>
              </a:rPr>
              <a:t>É</a:t>
            </a:r>
            <a:endParaRPr lang="en-US" sz="2800" b="1" dirty="0">
              <a:latin typeface="Arial" pitchFamily="34" charset="0"/>
              <a:cs typeface="Arial" pitchFamily="34" charset="0"/>
            </a:endParaRPr>
          </a:p>
        </p:txBody>
      </p:sp>
      <p:sp>
        <p:nvSpPr>
          <p:cNvPr id="10" name="TextBox 9"/>
          <p:cNvSpPr txBox="1"/>
          <p:nvPr/>
        </p:nvSpPr>
        <p:spPr>
          <a:xfrm>
            <a:off x="3505200" y="3015847"/>
            <a:ext cx="1752600"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sz="2800" b="1" dirty="0">
                <a:latin typeface="arial" panose="020B0604020202020204" pitchFamily="34" charset="0"/>
              </a:rPr>
              <a:t>QUIÉN</a:t>
            </a:r>
            <a:endParaRPr lang="es-ES" sz="2800" b="1" dirty="0">
              <a:effectLst/>
              <a:latin typeface="arial" panose="020B0604020202020204" pitchFamily="34" charset="0"/>
            </a:endParaRPr>
          </a:p>
        </p:txBody>
      </p:sp>
      <p:sp>
        <p:nvSpPr>
          <p:cNvPr id="11" name="TextBox 10"/>
          <p:cNvSpPr txBox="1"/>
          <p:nvPr/>
        </p:nvSpPr>
        <p:spPr>
          <a:xfrm>
            <a:off x="3505200" y="3810000"/>
            <a:ext cx="1752600"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latin typeface="Arial" pitchFamily="34" charset="0"/>
                <a:cs typeface="Arial" pitchFamily="34" charset="0"/>
              </a:rPr>
              <a:t>CUANDO</a:t>
            </a:r>
          </a:p>
        </p:txBody>
      </p:sp>
      <p:sp>
        <p:nvSpPr>
          <p:cNvPr id="12" name="TextBox 11"/>
          <p:cNvSpPr txBox="1"/>
          <p:nvPr/>
        </p:nvSpPr>
        <p:spPr>
          <a:xfrm>
            <a:off x="3505200" y="4572000"/>
            <a:ext cx="1752600"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latin typeface="Arial" panose="020B0604020202020204" pitchFamily="34" charset="0"/>
                <a:cs typeface="Arial" panose="020B0604020202020204" pitchFamily="34" charset="0"/>
              </a:rPr>
              <a:t>D</a:t>
            </a:r>
            <a:r>
              <a:rPr lang="es-PR" sz="2800" b="1" dirty="0" err="1">
                <a:latin typeface="Arial" panose="020B0604020202020204" pitchFamily="34" charset="0"/>
                <a:cs typeface="Arial" panose="020B0604020202020204" pitchFamily="34" charset="0"/>
              </a:rPr>
              <a:t>Ó</a:t>
            </a:r>
            <a:r>
              <a:rPr lang="en-US" sz="2800" b="1" dirty="0">
                <a:latin typeface="Arial" panose="020B0604020202020204" pitchFamily="34" charset="0"/>
                <a:cs typeface="Arial" panose="020B0604020202020204" pitchFamily="34" charset="0"/>
              </a:rPr>
              <a:t>NDE</a:t>
            </a:r>
          </a:p>
        </p:txBody>
      </p:sp>
      <p:sp>
        <p:nvSpPr>
          <p:cNvPr id="13" name="TextBox 12"/>
          <p:cNvSpPr txBox="1"/>
          <p:nvPr/>
        </p:nvSpPr>
        <p:spPr>
          <a:xfrm>
            <a:off x="3505200" y="5334000"/>
            <a:ext cx="1752600"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sz="2800" b="1" dirty="0">
                <a:latin typeface="Arial" panose="020B0604020202020204" pitchFamily="34" charset="0"/>
                <a:cs typeface="Arial" panose="020B0604020202020204" pitchFamily="34" charset="0"/>
              </a:rPr>
              <a:t>CÓMO</a:t>
            </a:r>
            <a:endParaRPr lang="en-US" sz="2800" b="1" dirty="0">
              <a:latin typeface="Arial" pitchFamily="34" charset="0"/>
              <a:cs typeface="Arial" pitchFamily="34" charset="0"/>
            </a:endParaRPr>
          </a:p>
        </p:txBody>
      </p:sp>
      <p:sp>
        <p:nvSpPr>
          <p:cNvPr id="14" name="Slide Number Placeholder 4"/>
          <p:cNvSpPr txBox="1">
            <a:spLocks/>
          </p:cNvSpPr>
          <p:nvPr/>
        </p:nvSpPr>
        <p:spPr bwMode="auto">
          <a:xfrm>
            <a:off x="6934200" y="6400800"/>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4000" b="1" kern="1200">
                <a:solidFill>
                  <a:srgbClr val="6699FF"/>
                </a:solidFill>
                <a:latin typeface="Arial" panose="020B0604020202020204" pitchFamily="34" charset="0"/>
                <a:ea typeface="+mn-ea"/>
                <a:cs typeface="+mn-cs"/>
              </a:defRPr>
            </a:lvl1pPr>
            <a:lvl2pPr marL="742950" indent="-285750" algn="ctr" rtl="0" eaLnBrk="0" fontAlgn="base" hangingPunct="0">
              <a:spcBef>
                <a:spcPct val="0"/>
              </a:spcBef>
              <a:spcAft>
                <a:spcPct val="0"/>
              </a:spcAft>
              <a:defRPr sz="4000" b="1" kern="1200">
                <a:solidFill>
                  <a:srgbClr val="6699FF"/>
                </a:solidFill>
                <a:latin typeface="Arial" panose="020B0604020202020204" pitchFamily="34" charset="0"/>
                <a:ea typeface="+mn-ea"/>
                <a:cs typeface="+mn-cs"/>
              </a:defRPr>
            </a:lvl2pPr>
            <a:lvl3pPr marL="1143000" indent="-228600" algn="ctr" rtl="0" eaLnBrk="0" fontAlgn="base" hangingPunct="0">
              <a:spcBef>
                <a:spcPct val="0"/>
              </a:spcBef>
              <a:spcAft>
                <a:spcPct val="0"/>
              </a:spcAft>
              <a:defRPr sz="4000" b="1" kern="1200">
                <a:solidFill>
                  <a:srgbClr val="6699FF"/>
                </a:solidFill>
                <a:latin typeface="Arial" panose="020B0604020202020204" pitchFamily="34" charset="0"/>
                <a:ea typeface="+mn-ea"/>
                <a:cs typeface="+mn-cs"/>
              </a:defRPr>
            </a:lvl3pPr>
            <a:lvl4pPr marL="1600200" indent="-228600" algn="ctr" rtl="0" eaLnBrk="0" fontAlgn="base" hangingPunct="0">
              <a:spcBef>
                <a:spcPct val="0"/>
              </a:spcBef>
              <a:spcAft>
                <a:spcPct val="0"/>
              </a:spcAft>
              <a:defRPr sz="4000" b="1" kern="1200">
                <a:solidFill>
                  <a:srgbClr val="6699FF"/>
                </a:solidFill>
                <a:latin typeface="Arial" panose="020B0604020202020204" pitchFamily="34" charset="0"/>
                <a:ea typeface="+mn-ea"/>
                <a:cs typeface="+mn-cs"/>
              </a:defRPr>
            </a:lvl4pPr>
            <a:lvl5pPr marL="2057400" indent="-228600" algn="ctr" rtl="0" eaLnBrk="0" fontAlgn="base" hangingPunct="0">
              <a:spcBef>
                <a:spcPct val="0"/>
              </a:spcBef>
              <a:spcAft>
                <a:spcPct val="0"/>
              </a:spcAft>
              <a:defRPr sz="4000" b="1" kern="1200">
                <a:solidFill>
                  <a:srgbClr val="6699FF"/>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defRPr sz="4000" b="1" kern="1200">
                <a:solidFill>
                  <a:srgbClr val="6699FF"/>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defRPr sz="4000" b="1" kern="1200">
                <a:solidFill>
                  <a:srgbClr val="6699FF"/>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defRPr sz="4000" b="1" kern="1200">
                <a:solidFill>
                  <a:srgbClr val="6699FF"/>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defRPr sz="4000" b="1" kern="1200">
                <a:solidFill>
                  <a:srgbClr val="6699FF"/>
                </a:solidFill>
                <a:latin typeface="Arial" panose="020B0604020202020204" pitchFamily="34" charset="0"/>
                <a:ea typeface="+mn-ea"/>
                <a:cs typeface="+mn-cs"/>
              </a:defRPr>
            </a:lvl9pPr>
          </a:lstStyle>
          <a:p>
            <a:r>
              <a:rPr lang="en-US" altLang="en-US" sz="1400" b="0" dirty="0"/>
              <a:t>6</a:t>
            </a:r>
          </a:p>
        </p:txBody>
      </p:sp>
    </p:spTree>
  </p:cSld>
  <p:clrMapOvr>
    <a:masterClrMapping/>
  </p:clrMapOvr>
  <p:transition>
    <p:cover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336" y="1285335"/>
            <a:ext cx="8855166" cy="779824"/>
          </a:xfrm>
        </p:spPr>
        <p:txBody>
          <a:bodyPr/>
          <a:lstStyle/>
          <a:p>
            <a:pPr lvl="0"/>
            <a:r>
              <a:rPr lang="en-US" sz="3200" kern="1200" dirty="0" err="1">
                <a:solidFill>
                  <a:schemeClr val="tx2"/>
                </a:solidFill>
                <a:latin typeface="Arial" panose="020B0604020202020204" pitchFamily="34" charset="0"/>
              </a:rPr>
              <a:t>Comparacion</a:t>
            </a:r>
            <a:r>
              <a:rPr lang="en-US" sz="3200" kern="1200" dirty="0">
                <a:solidFill>
                  <a:schemeClr val="tx2"/>
                </a:solidFill>
                <a:latin typeface="Arial" panose="020B0604020202020204" pitchFamily="34" charset="0"/>
              </a:rPr>
              <a:t> del Waiver vs. CDC+ </a:t>
            </a:r>
            <a:r>
              <a:rPr lang="en-US" sz="3200" kern="1200" dirty="0" err="1">
                <a:solidFill>
                  <a:schemeClr val="tx2"/>
                </a:solidFill>
                <a:latin typeface="Arial" panose="020B0604020202020204" pitchFamily="34" charset="0"/>
              </a:rPr>
              <a:t>Programa</a:t>
            </a:r>
            <a:endParaRPr lang="en-US" sz="3200" dirty="0">
              <a:solidFill>
                <a:schemeClr val="tx2"/>
              </a:solidFill>
            </a:endParaRPr>
          </a:p>
        </p:txBody>
      </p:sp>
      <p:sp>
        <p:nvSpPr>
          <p:cNvPr id="3" name="Rectangle 2"/>
          <p:cNvSpPr/>
          <p:nvPr/>
        </p:nvSpPr>
        <p:spPr>
          <a:xfrm>
            <a:off x="8325219" y="6225388"/>
            <a:ext cx="383438" cy="307777"/>
          </a:xfrm>
          <a:prstGeom prst="rect">
            <a:avLst/>
          </a:prstGeom>
        </p:spPr>
        <p:txBody>
          <a:bodyPr wrap="none">
            <a:spAutoFit/>
          </a:bodyPr>
          <a:lstStyle/>
          <a:p>
            <a:pPr lvl="0" algn="r" eaLnBrk="1" hangingPunct="1"/>
            <a:fld id="{F296B2D3-D62A-47AE-954F-20E1D3EBB16B}" type="slidenum">
              <a:rPr lang="en-US" altLang="en-US" sz="1400">
                <a:solidFill>
                  <a:srgbClr val="6699FF"/>
                </a:solidFill>
                <a:latin typeface="Arial" panose="020B0604020202020204" pitchFamily="34" charset="0"/>
              </a:rPr>
              <a:pPr lvl="0" algn="r" eaLnBrk="1" hangingPunct="1"/>
              <a:t>7</a:t>
            </a:fld>
            <a:endParaRPr lang="en-US" altLang="en-US" sz="1400" dirty="0">
              <a:solidFill>
                <a:srgbClr val="6699FF"/>
              </a:solidFill>
              <a:latin typeface="Arial" panose="020B0604020202020204" pitchFamily="34" charset="0"/>
            </a:endParaRPr>
          </a:p>
        </p:txBody>
      </p:sp>
      <p:sp>
        <p:nvSpPr>
          <p:cNvPr id="6" name="Rectangle 5"/>
          <p:cNvSpPr/>
          <p:nvPr/>
        </p:nvSpPr>
        <p:spPr>
          <a:xfrm>
            <a:off x="300336" y="2313936"/>
            <a:ext cx="3471640" cy="4544064"/>
          </a:xfrm>
          <a:prstGeom prst="rect">
            <a:avLst/>
          </a:prstGeom>
        </p:spPr>
        <p:txBody>
          <a:bodyPr wrap="square">
            <a:spAutoFit/>
          </a:bodyPr>
          <a:lstStyle/>
          <a:p>
            <a:pPr marL="285750" lvl="0" indent="-285750" algn="l">
              <a:spcBef>
                <a:spcPct val="20000"/>
              </a:spcBef>
              <a:buFont typeface="Courier New" panose="02070309020205020404" pitchFamily="49" charset="0"/>
              <a:buChar char="o"/>
              <a:defRPr/>
            </a:pPr>
            <a:r>
              <a:rPr lang="en-US" sz="1600" kern="0" dirty="0" err="1">
                <a:solidFill>
                  <a:srgbClr val="000000"/>
                </a:solidFill>
                <a:latin typeface="Arial"/>
                <a:cs typeface="Arial" panose="020B0604020202020204" pitchFamily="34" charset="0"/>
              </a:rPr>
              <a:t>iBudget</a:t>
            </a:r>
            <a:r>
              <a:rPr lang="en-US" sz="1600" kern="0" dirty="0">
                <a:solidFill>
                  <a:srgbClr val="000000"/>
                </a:solidFill>
                <a:latin typeface="Arial"/>
                <a:cs typeface="Arial" panose="020B0604020202020204" pitchFamily="34" charset="0"/>
              </a:rPr>
              <a:t> FL - Medicaid Waiver</a:t>
            </a:r>
          </a:p>
          <a:p>
            <a:pPr lvl="0" algn="l">
              <a:spcBef>
                <a:spcPct val="20000"/>
              </a:spcBef>
              <a:defRPr/>
            </a:pPr>
            <a:br>
              <a:rPr lang="en-US" sz="1600" kern="0" dirty="0">
                <a:solidFill>
                  <a:srgbClr val="000000"/>
                </a:solidFill>
                <a:latin typeface="Arial"/>
                <a:cs typeface="Arial" panose="020B0604020202020204" pitchFamily="34" charset="0"/>
              </a:rPr>
            </a:br>
            <a:r>
              <a:rPr lang="en-US" sz="1600" kern="0" dirty="0">
                <a:solidFill>
                  <a:srgbClr val="000000"/>
                </a:solidFill>
                <a:latin typeface="Arial"/>
                <a:cs typeface="Arial" panose="020B0604020202020204" pitchFamily="34" charset="0"/>
              </a:rPr>
              <a:t>Seven (7) Service Families</a:t>
            </a:r>
          </a:p>
          <a:p>
            <a:pPr marL="742950" lvl="1" indent="-285750" algn="l">
              <a:spcBef>
                <a:spcPct val="20000"/>
              </a:spcBef>
              <a:buFont typeface="Courier New" panose="02070309020205020404" pitchFamily="49" charset="0"/>
              <a:buChar char="o"/>
              <a:defRPr/>
            </a:pPr>
            <a:r>
              <a:rPr lang="en-US" sz="1600" kern="0" dirty="0">
                <a:solidFill>
                  <a:srgbClr val="000000"/>
                </a:solidFill>
                <a:latin typeface="Arial"/>
                <a:cs typeface="Arial" panose="020B0604020202020204" pitchFamily="34" charset="0"/>
              </a:rPr>
              <a:t>Life Skills Development</a:t>
            </a:r>
          </a:p>
          <a:p>
            <a:pPr marL="742950" lvl="1" indent="-285750" algn="l">
              <a:spcBef>
                <a:spcPct val="20000"/>
              </a:spcBef>
              <a:buFont typeface="Courier New" panose="02070309020205020404" pitchFamily="49" charset="0"/>
              <a:buChar char="o"/>
              <a:defRPr/>
            </a:pPr>
            <a:r>
              <a:rPr lang="en-US" sz="1600" kern="0" dirty="0">
                <a:solidFill>
                  <a:srgbClr val="000000"/>
                </a:solidFill>
                <a:latin typeface="Arial"/>
                <a:cs typeface="Arial" panose="020B0604020202020204" pitchFamily="34" charset="0"/>
              </a:rPr>
              <a:t>Supplies &amp; Equipment</a:t>
            </a:r>
          </a:p>
          <a:p>
            <a:pPr marL="742950" lvl="1" indent="-285750" algn="l">
              <a:spcBef>
                <a:spcPct val="20000"/>
              </a:spcBef>
              <a:buFont typeface="Courier New" panose="02070309020205020404" pitchFamily="49" charset="0"/>
              <a:buChar char="o"/>
              <a:defRPr/>
            </a:pPr>
            <a:r>
              <a:rPr lang="en-US" sz="1600" kern="0" dirty="0">
                <a:solidFill>
                  <a:srgbClr val="000000"/>
                </a:solidFill>
                <a:latin typeface="Arial"/>
                <a:cs typeface="Arial" panose="020B0604020202020204" pitchFamily="34" charset="0"/>
              </a:rPr>
              <a:t>Personal Supports</a:t>
            </a:r>
          </a:p>
          <a:p>
            <a:pPr marL="742950" lvl="1" indent="-285750" algn="l">
              <a:spcBef>
                <a:spcPct val="20000"/>
              </a:spcBef>
              <a:buFont typeface="Courier New" panose="02070309020205020404" pitchFamily="49" charset="0"/>
              <a:buChar char="o"/>
              <a:defRPr/>
            </a:pPr>
            <a:r>
              <a:rPr lang="en-US" sz="1600" kern="0" dirty="0">
                <a:solidFill>
                  <a:srgbClr val="000000"/>
                </a:solidFill>
                <a:latin typeface="Arial"/>
                <a:cs typeface="Arial" panose="020B0604020202020204" pitchFamily="34" charset="0"/>
              </a:rPr>
              <a:t>Residential Services</a:t>
            </a:r>
          </a:p>
          <a:p>
            <a:pPr marL="742950" lvl="1" indent="-285750" algn="l">
              <a:spcBef>
                <a:spcPct val="20000"/>
              </a:spcBef>
              <a:buFont typeface="Courier New" panose="02070309020205020404" pitchFamily="49" charset="0"/>
              <a:buChar char="o"/>
              <a:defRPr/>
            </a:pPr>
            <a:r>
              <a:rPr lang="en-US" sz="1600" kern="0" dirty="0">
                <a:solidFill>
                  <a:srgbClr val="000000"/>
                </a:solidFill>
                <a:latin typeface="Arial"/>
                <a:cs typeface="Arial" panose="020B0604020202020204" pitchFamily="34" charset="0"/>
              </a:rPr>
              <a:t>Therapeutic Supports</a:t>
            </a:r>
          </a:p>
          <a:p>
            <a:pPr marL="742950" lvl="1" indent="-285750" algn="l">
              <a:spcBef>
                <a:spcPct val="20000"/>
              </a:spcBef>
              <a:buFont typeface="Courier New" panose="02070309020205020404" pitchFamily="49" charset="0"/>
              <a:buChar char="o"/>
              <a:defRPr/>
            </a:pPr>
            <a:r>
              <a:rPr lang="en-US" sz="1600" kern="0" dirty="0">
                <a:solidFill>
                  <a:srgbClr val="000000"/>
                </a:solidFill>
                <a:latin typeface="Arial"/>
                <a:cs typeface="Arial" panose="020B0604020202020204" pitchFamily="34" charset="0"/>
              </a:rPr>
              <a:t>Transportation</a:t>
            </a:r>
          </a:p>
          <a:p>
            <a:pPr marL="742950" lvl="1" indent="-285750" algn="l">
              <a:spcBef>
                <a:spcPct val="20000"/>
              </a:spcBef>
              <a:buFont typeface="Courier New" panose="02070309020205020404" pitchFamily="49" charset="0"/>
              <a:buChar char="o"/>
              <a:defRPr/>
            </a:pPr>
            <a:r>
              <a:rPr lang="en-US" sz="1600" kern="0" dirty="0">
                <a:solidFill>
                  <a:srgbClr val="000000"/>
                </a:solidFill>
                <a:latin typeface="Arial"/>
                <a:cs typeface="Arial" panose="020B0604020202020204" pitchFamily="34" charset="0"/>
              </a:rPr>
              <a:t>Dental</a:t>
            </a:r>
          </a:p>
          <a:p>
            <a:pPr marL="742950" lvl="1" indent="-285750" algn="l">
              <a:spcBef>
                <a:spcPct val="20000"/>
              </a:spcBef>
              <a:buFont typeface="Courier New" panose="02070309020205020404" pitchFamily="49" charset="0"/>
              <a:buChar char="o"/>
              <a:defRPr/>
            </a:pPr>
            <a:endParaRPr lang="en-US" sz="1600" kern="0" dirty="0">
              <a:solidFill>
                <a:srgbClr val="262671"/>
              </a:solidFill>
              <a:latin typeface="Arial"/>
              <a:cs typeface="Arial" panose="020B0604020202020204" pitchFamily="34" charset="0"/>
            </a:endParaRPr>
          </a:p>
          <a:p>
            <a:pPr algn="l"/>
            <a:endParaRPr lang="en-US" sz="1600" dirty="0">
              <a:latin typeface="Arial" panose="020B0604020202020204" pitchFamily="34" charset="0"/>
              <a:cs typeface="Arial" panose="020B0604020202020204" pitchFamily="34" charset="0"/>
            </a:endParaRPr>
          </a:p>
          <a:p>
            <a:pPr marL="0" marR="0" algn="l">
              <a:lnSpc>
                <a:spcPct val="107000"/>
              </a:lnSpc>
              <a:spcBef>
                <a:spcPts val="0"/>
              </a:spcBef>
              <a:spcAft>
                <a:spcPts val="800"/>
              </a:spcAft>
            </a:pPr>
            <a:r>
              <a:rPr lang="en-US" sz="1600" dirty="0">
                <a:latin typeface="Arial" panose="020B0604020202020204" pitchFamily="34" charset="0"/>
                <a:ea typeface="Calibri" panose="020F0502020204030204" pitchFamily="34" charset="0"/>
                <a:cs typeface="Arial" panose="020B0604020202020204" pitchFamily="34" charset="0"/>
              </a:rPr>
              <a:t>*</a:t>
            </a:r>
            <a:r>
              <a:rPr lang="en-US" sz="1600" dirty="0" err="1">
                <a:latin typeface="Arial" panose="020B0604020202020204" pitchFamily="34" charset="0"/>
                <a:ea typeface="Calibri" panose="020F0502020204030204" pitchFamily="34" charset="0"/>
                <a:cs typeface="Arial" panose="020B0604020202020204" pitchFamily="34" charset="0"/>
              </a:rPr>
              <a:t>Tiene</a:t>
            </a:r>
            <a:r>
              <a:rPr lang="en-US" sz="1600" dirty="0">
                <a:latin typeface="Arial" panose="020B0604020202020204" pitchFamily="34" charset="0"/>
                <a:ea typeface="Calibri" panose="020F0502020204030204" pitchFamily="34" charset="0"/>
                <a:cs typeface="Arial" panose="020B0604020202020204" pitchFamily="34" charset="0"/>
              </a:rPr>
              <a:t> </a:t>
            </a:r>
            <a:r>
              <a:rPr lang="en-US" sz="1600" dirty="0" err="1">
                <a:latin typeface="Arial" panose="020B0604020202020204" pitchFamily="34" charset="0"/>
                <a:ea typeface="Calibri" panose="020F0502020204030204" pitchFamily="34" charset="0"/>
                <a:cs typeface="Arial" panose="020B0604020202020204" pitchFamily="34" charset="0"/>
              </a:rPr>
              <a:t>que</a:t>
            </a:r>
            <a:r>
              <a:rPr lang="en-US" sz="1600" dirty="0">
                <a:latin typeface="Arial" panose="020B0604020202020204" pitchFamily="34" charset="0"/>
                <a:ea typeface="Calibri" panose="020F0502020204030204" pitchFamily="34" charset="0"/>
                <a:cs typeface="Arial" panose="020B0604020202020204" pitchFamily="34" charset="0"/>
              </a:rPr>
              <a:t> </a:t>
            </a:r>
            <a:r>
              <a:rPr lang="en-US" sz="1600" dirty="0" err="1">
                <a:latin typeface="Arial" panose="020B0604020202020204" pitchFamily="34" charset="0"/>
                <a:ea typeface="Calibri" panose="020F0502020204030204" pitchFamily="34" charset="0"/>
                <a:cs typeface="Arial" panose="020B0604020202020204" pitchFamily="34" charset="0"/>
              </a:rPr>
              <a:t>usar</a:t>
            </a:r>
            <a:r>
              <a:rPr lang="en-US" sz="1600" dirty="0">
                <a:latin typeface="Arial" panose="020B0604020202020204" pitchFamily="34" charset="0"/>
                <a:ea typeface="Calibri" panose="020F0502020204030204" pitchFamily="34" charset="0"/>
                <a:cs typeface="Arial" panose="020B0604020202020204" pitchFamily="34" charset="0"/>
              </a:rPr>
              <a:t> los </a:t>
            </a:r>
            <a:r>
              <a:rPr lang="en-US" sz="1600" dirty="0" err="1">
                <a:latin typeface="Arial" panose="020B0604020202020204" pitchFamily="34" charset="0"/>
                <a:ea typeface="Calibri" panose="020F0502020204030204" pitchFamily="34" charset="0"/>
                <a:cs typeface="Arial" panose="020B0604020202020204" pitchFamily="34" charset="0"/>
              </a:rPr>
              <a:t>prevedores</a:t>
            </a:r>
            <a:r>
              <a:rPr lang="en-US" sz="1600" dirty="0">
                <a:latin typeface="Arial" panose="020B0604020202020204" pitchFamily="34" charset="0"/>
                <a:ea typeface="Calibri" panose="020F0502020204030204" pitchFamily="34" charset="0"/>
                <a:cs typeface="Arial" panose="020B0604020202020204" pitchFamily="34" charset="0"/>
              </a:rPr>
              <a:t> </a:t>
            </a:r>
            <a:r>
              <a:rPr lang="en-US" sz="1600" dirty="0" err="1">
                <a:latin typeface="Arial" panose="020B0604020202020204" pitchFamily="34" charset="0"/>
                <a:ea typeface="Calibri" panose="020F0502020204030204" pitchFamily="34" charset="0"/>
                <a:cs typeface="Arial" panose="020B0604020202020204" pitchFamily="34" charset="0"/>
              </a:rPr>
              <a:t>que</a:t>
            </a:r>
            <a:r>
              <a:rPr lang="en-US" sz="1600" dirty="0">
                <a:latin typeface="Arial" panose="020B0604020202020204" pitchFamily="34" charset="0"/>
                <a:ea typeface="Calibri" panose="020F0502020204030204" pitchFamily="34" charset="0"/>
                <a:cs typeface="Arial" panose="020B0604020202020204" pitchFamily="34" charset="0"/>
              </a:rPr>
              <a:t> </a:t>
            </a:r>
            <a:r>
              <a:rPr lang="en-US" sz="1600" dirty="0" err="1">
                <a:latin typeface="Arial" panose="020B0604020202020204" pitchFamily="34" charset="0"/>
                <a:ea typeface="Calibri" panose="020F0502020204030204" pitchFamily="34" charset="0"/>
                <a:cs typeface="Arial" panose="020B0604020202020204" pitchFamily="34" charset="0"/>
              </a:rPr>
              <a:t>estan</a:t>
            </a:r>
            <a:r>
              <a:rPr lang="en-US" sz="1600" dirty="0">
                <a:latin typeface="Arial" panose="020B0604020202020204" pitchFamily="34" charset="0"/>
                <a:ea typeface="Calibri" panose="020F0502020204030204" pitchFamily="34" charset="0"/>
                <a:cs typeface="Arial" panose="020B0604020202020204" pitchFamily="34" charset="0"/>
              </a:rPr>
              <a:t> </a:t>
            </a:r>
            <a:r>
              <a:rPr lang="en-US" sz="1600" dirty="0" err="1">
                <a:latin typeface="Arial" panose="020B0604020202020204" pitchFamily="34" charset="0"/>
                <a:ea typeface="Calibri" panose="020F0502020204030204" pitchFamily="34" charset="0"/>
                <a:cs typeface="Arial" panose="020B0604020202020204" pitchFamily="34" charset="0"/>
              </a:rPr>
              <a:t>calificados</a:t>
            </a:r>
            <a:r>
              <a:rPr lang="en-US" sz="1600" dirty="0">
                <a:latin typeface="Arial" panose="020B0604020202020204" pitchFamily="34" charset="0"/>
                <a:ea typeface="Calibri" panose="020F0502020204030204" pitchFamily="34" charset="0"/>
                <a:cs typeface="Arial" panose="020B0604020202020204" pitchFamily="34" charset="0"/>
              </a:rPr>
              <a:t> </a:t>
            </a:r>
            <a:r>
              <a:rPr lang="en-US" sz="1600" dirty="0" err="1">
                <a:latin typeface="Arial" panose="020B0604020202020204" pitchFamily="34" charset="0"/>
                <a:ea typeface="Calibri" panose="020F0502020204030204" pitchFamily="34" charset="0"/>
                <a:cs typeface="Arial" panose="020B0604020202020204" pitchFamily="34" charset="0"/>
              </a:rPr>
              <a:t>por</a:t>
            </a:r>
            <a:r>
              <a:rPr lang="en-US" sz="1600" dirty="0">
                <a:latin typeface="Arial" panose="020B0604020202020204" pitchFamily="34" charset="0"/>
                <a:ea typeface="Calibri" panose="020F0502020204030204" pitchFamily="34" charset="0"/>
                <a:cs typeface="Arial" panose="020B0604020202020204" pitchFamily="34" charset="0"/>
              </a:rPr>
              <a:t> el Medicaid Waiver y </a:t>
            </a:r>
            <a:r>
              <a:rPr lang="en-US" sz="1600" dirty="0" err="1">
                <a:latin typeface="Arial" panose="020B0604020202020204" pitchFamily="34" charset="0"/>
                <a:ea typeface="Calibri" panose="020F0502020204030204" pitchFamily="34" charset="0"/>
                <a:cs typeface="Arial" panose="020B0604020202020204" pitchFamily="34" charset="0"/>
              </a:rPr>
              <a:t>las</a:t>
            </a:r>
            <a:r>
              <a:rPr lang="en-US" sz="1600" dirty="0">
                <a:latin typeface="Arial" panose="020B0604020202020204" pitchFamily="34" charset="0"/>
                <a:ea typeface="Calibri" panose="020F0502020204030204" pitchFamily="34" charset="0"/>
                <a:cs typeface="Arial" panose="020B0604020202020204" pitchFamily="34" charset="0"/>
              </a:rPr>
              <a:t> </a:t>
            </a:r>
            <a:r>
              <a:rPr lang="en-US" sz="1600" dirty="0" err="1">
                <a:latin typeface="Arial" panose="020B0604020202020204" pitchFamily="34" charset="0"/>
                <a:ea typeface="Calibri" panose="020F0502020204030204" pitchFamily="34" charset="0"/>
                <a:cs typeface="Arial" panose="020B0604020202020204" pitchFamily="34" charset="0"/>
              </a:rPr>
              <a:t>tarifas</a:t>
            </a:r>
            <a:r>
              <a:rPr lang="en-US" sz="1600" dirty="0">
                <a:latin typeface="Arial" panose="020B0604020202020204" pitchFamily="34" charset="0"/>
                <a:ea typeface="Calibri" panose="020F0502020204030204" pitchFamily="34" charset="0"/>
                <a:cs typeface="Arial" panose="020B0604020202020204" pitchFamily="34" charset="0"/>
              </a:rPr>
              <a:t> </a:t>
            </a:r>
            <a:r>
              <a:rPr lang="en-US" sz="1600" dirty="0" err="1">
                <a:latin typeface="Arial" panose="020B0604020202020204" pitchFamily="34" charset="0"/>
                <a:ea typeface="Calibri" panose="020F0502020204030204" pitchFamily="34" charset="0"/>
                <a:cs typeface="Arial" panose="020B0604020202020204" pitchFamily="34" charset="0"/>
              </a:rPr>
              <a:t>que</a:t>
            </a:r>
            <a:r>
              <a:rPr lang="en-US" sz="1600" dirty="0">
                <a:latin typeface="Arial" panose="020B0604020202020204" pitchFamily="34" charset="0"/>
                <a:ea typeface="Calibri" panose="020F0502020204030204" pitchFamily="34" charset="0"/>
                <a:cs typeface="Arial" panose="020B0604020202020204" pitchFamily="34" charset="0"/>
              </a:rPr>
              <a:t> </a:t>
            </a:r>
            <a:r>
              <a:rPr lang="en-US" sz="1600" dirty="0" err="1">
                <a:latin typeface="Arial" panose="020B0604020202020204" pitchFamily="34" charset="0"/>
                <a:ea typeface="Calibri" panose="020F0502020204030204" pitchFamily="34" charset="0"/>
                <a:cs typeface="Arial" panose="020B0604020202020204" pitchFamily="34" charset="0"/>
              </a:rPr>
              <a:t>estan</a:t>
            </a:r>
            <a:r>
              <a:rPr lang="en-US" sz="1600" dirty="0">
                <a:latin typeface="Arial" panose="020B0604020202020204" pitchFamily="34" charset="0"/>
                <a:ea typeface="Calibri" panose="020F0502020204030204" pitchFamily="34" charset="0"/>
                <a:cs typeface="Arial" panose="020B0604020202020204" pitchFamily="34" charset="0"/>
              </a:rPr>
              <a:t> </a:t>
            </a:r>
            <a:r>
              <a:rPr lang="en-US" sz="1600" dirty="0" err="1">
                <a:latin typeface="Arial" panose="020B0604020202020204" pitchFamily="34" charset="0"/>
                <a:ea typeface="Calibri" panose="020F0502020204030204" pitchFamily="34" charset="0"/>
                <a:cs typeface="Arial" panose="020B0604020202020204" pitchFamily="34" charset="0"/>
              </a:rPr>
              <a:t>aprobadas</a:t>
            </a:r>
            <a:r>
              <a:rPr lang="en-US" sz="1600" dirty="0">
                <a:latin typeface="Arial" panose="020B0604020202020204" pitchFamily="34" charset="0"/>
                <a:ea typeface="Calibri" panose="020F0502020204030204" pitchFamily="34" charset="0"/>
                <a:cs typeface="Arial" panose="020B0604020202020204" pitchFamily="34" charset="0"/>
              </a:rPr>
              <a:t>.</a:t>
            </a:r>
          </a:p>
        </p:txBody>
      </p:sp>
      <p:sp>
        <p:nvSpPr>
          <p:cNvPr id="7" name="Rectangle 6"/>
          <p:cNvSpPr/>
          <p:nvPr/>
        </p:nvSpPr>
        <p:spPr>
          <a:xfrm>
            <a:off x="4136657" y="2209800"/>
            <a:ext cx="4572000" cy="4562788"/>
          </a:xfrm>
          <a:prstGeom prst="rect">
            <a:avLst/>
          </a:prstGeom>
        </p:spPr>
        <p:txBody>
          <a:bodyPr>
            <a:spAutoFit/>
          </a:bodyPr>
          <a:lstStyle/>
          <a:p>
            <a:pPr lvl="0" algn="l">
              <a:spcBef>
                <a:spcPct val="25000"/>
              </a:spcBef>
              <a:spcAft>
                <a:spcPct val="25000"/>
              </a:spcAft>
              <a:buClr>
                <a:srgbClr val="6B8ED1"/>
              </a:buClr>
              <a:buSzPct val="110000"/>
              <a:defRPr/>
            </a:pPr>
            <a:r>
              <a:rPr lang="en-US" sz="1400" kern="0" dirty="0" err="1">
                <a:solidFill>
                  <a:srgbClr val="000000"/>
                </a:solidFill>
                <a:latin typeface="Arial"/>
                <a:cs typeface="Arial" panose="020B0604020202020204" pitchFamily="34" charset="0"/>
              </a:rPr>
              <a:t>Servicios</a:t>
            </a:r>
            <a:r>
              <a:rPr lang="en-US" sz="1400" kern="0" dirty="0">
                <a:solidFill>
                  <a:srgbClr val="000000"/>
                </a:solidFill>
                <a:latin typeface="Arial"/>
                <a:cs typeface="Arial" panose="020B0604020202020204" pitchFamily="34" charset="0"/>
              </a:rPr>
              <a:t> del </a:t>
            </a:r>
            <a:r>
              <a:rPr lang="en-US" sz="1400" kern="0" dirty="0" err="1">
                <a:solidFill>
                  <a:srgbClr val="000000"/>
                </a:solidFill>
                <a:latin typeface="Arial"/>
                <a:cs typeface="Arial" panose="020B0604020202020204" pitchFamily="34" charset="0"/>
              </a:rPr>
              <a:t>Programa</a:t>
            </a:r>
            <a:r>
              <a:rPr lang="en-US" sz="1400" kern="0" dirty="0">
                <a:solidFill>
                  <a:srgbClr val="000000"/>
                </a:solidFill>
                <a:latin typeface="Arial"/>
                <a:cs typeface="Arial" panose="020B0604020202020204" pitchFamily="34" charset="0"/>
              </a:rPr>
              <a:t> de CDC+ (8% + 4 %= 12% </a:t>
            </a:r>
            <a:r>
              <a:rPr lang="en-US" sz="1400" kern="0" dirty="0" err="1">
                <a:solidFill>
                  <a:srgbClr val="000000"/>
                </a:solidFill>
                <a:latin typeface="Arial"/>
                <a:cs typeface="Arial" panose="020B0604020202020204" pitchFamily="34" charset="0"/>
              </a:rPr>
              <a:t>presupuesto</a:t>
            </a:r>
            <a:r>
              <a:rPr lang="en-US" sz="1400" kern="0" dirty="0">
                <a:solidFill>
                  <a:srgbClr val="000000"/>
                </a:solidFill>
                <a:latin typeface="Arial"/>
                <a:cs typeface="Arial" panose="020B0604020202020204" pitchFamily="34" charset="0"/>
              </a:rPr>
              <a:t> </a:t>
            </a:r>
            <a:r>
              <a:rPr lang="en-US" sz="1400" kern="0" dirty="0" err="1">
                <a:solidFill>
                  <a:srgbClr val="000000"/>
                </a:solidFill>
                <a:latin typeface="Arial"/>
                <a:cs typeface="Arial" panose="020B0604020202020204" pitchFamily="34" charset="0"/>
              </a:rPr>
              <a:t>reducido</a:t>
            </a:r>
            <a:r>
              <a:rPr lang="en-US" sz="1400" kern="0" dirty="0">
                <a:solidFill>
                  <a:srgbClr val="000000"/>
                </a:solidFill>
                <a:latin typeface="Arial"/>
                <a:cs typeface="Arial" panose="020B0604020202020204" pitchFamily="34" charset="0"/>
              </a:rPr>
              <a:t>).  </a:t>
            </a:r>
            <a:r>
              <a:rPr lang="en-US" sz="1400" kern="0" dirty="0" err="1">
                <a:solidFill>
                  <a:srgbClr val="000000"/>
                </a:solidFill>
                <a:latin typeface="Arial"/>
                <a:cs typeface="Arial" panose="020B0604020202020204" pitchFamily="34" charset="0"/>
              </a:rPr>
              <a:t>Todos</a:t>
            </a:r>
            <a:r>
              <a:rPr lang="en-US" sz="1400" kern="0" dirty="0">
                <a:solidFill>
                  <a:srgbClr val="000000"/>
                </a:solidFill>
                <a:latin typeface="Arial"/>
                <a:cs typeface="Arial" panose="020B0604020202020204" pitchFamily="34" charset="0"/>
              </a:rPr>
              <a:t> </a:t>
            </a:r>
            <a:r>
              <a:rPr lang="en-US" sz="1400" kern="0" dirty="0" err="1">
                <a:solidFill>
                  <a:srgbClr val="000000"/>
                </a:solidFill>
                <a:latin typeface="Arial"/>
                <a:cs typeface="Arial" panose="020B0604020202020204" pitchFamily="34" charset="0"/>
              </a:rPr>
              <a:t>los</a:t>
            </a:r>
            <a:r>
              <a:rPr lang="en-US" sz="1400" kern="0" dirty="0">
                <a:solidFill>
                  <a:srgbClr val="000000"/>
                </a:solidFill>
                <a:latin typeface="Arial"/>
                <a:cs typeface="Arial" panose="020B0604020202020204" pitchFamily="34" charset="0"/>
              </a:rPr>
              <a:t> </a:t>
            </a:r>
            <a:r>
              <a:rPr lang="en-US" sz="1400" kern="0" dirty="0" err="1">
                <a:solidFill>
                  <a:srgbClr val="000000"/>
                </a:solidFill>
                <a:latin typeface="Arial"/>
                <a:cs typeface="Arial" panose="020B0604020202020204" pitchFamily="34" charset="0"/>
              </a:rPr>
              <a:t>servicios</a:t>
            </a:r>
            <a:r>
              <a:rPr lang="en-US" sz="1400" kern="0" dirty="0">
                <a:solidFill>
                  <a:srgbClr val="000000"/>
                </a:solidFill>
                <a:latin typeface="Arial"/>
                <a:cs typeface="Arial" panose="020B0604020202020204" pitchFamily="34" charset="0"/>
              </a:rPr>
              <a:t> del </a:t>
            </a:r>
            <a:r>
              <a:rPr lang="en-US" sz="1400" kern="0" dirty="0" err="1">
                <a:solidFill>
                  <a:srgbClr val="000000"/>
                </a:solidFill>
                <a:latin typeface="Arial"/>
                <a:cs typeface="Arial" panose="020B0604020202020204" pitchFamily="34" charset="0"/>
              </a:rPr>
              <a:t>iBudget</a:t>
            </a:r>
            <a:r>
              <a:rPr lang="en-US" sz="1400" kern="0" dirty="0">
                <a:solidFill>
                  <a:srgbClr val="000000"/>
                </a:solidFill>
                <a:latin typeface="Arial"/>
                <a:cs typeface="Arial" panose="020B0604020202020204" pitchFamily="34" charset="0"/>
              </a:rPr>
              <a:t> FL </a:t>
            </a:r>
            <a:r>
              <a:rPr lang="en-US" sz="1400" kern="0" dirty="0" err="1">
                <a:solidFill>
                  <a:srgbClr val="000000"/>
                </a:solidFill>
                <a:latin typeface="Arial"/>
                <a:cs typeface="Arial" panose="020B0604020202020204" pitchFamily="34" charset="0"/>
              </a:rPr>
              <a:t>en</a:t>
            </a:r>
            <a:r>
              <a:rPr lang="en-US" sz="1400" kern="0" dirty="0">
                <a:solidFill>
                  <a:srgbClr val="000000"/>
                </a:solidFill>
                <a:latin typeface="Arial"/>
                <a:cs typeface="Arial" panose="020B0604020202020204" pitchFamily="34" charset="0"/>
              </a:rPr>
              <a:t> </a:t>
            </a:r>
            <a:r>
              <a:rPr lang="en-US" sz="1400" kern="0" dirty="0" err="1">
                <a:solidFill>
                  <a:srgbClr val="000000"/>
                </a:solidFill>
                <a:latin typeface="Arial" panose="020B0604020202020204" pitchFamily="34" charset="0"/>
                <a:cs typeface="Arial" panose="020B0604020202020204" pitchFamily="34" charset="0"/>
              </a:rPr>
              <a:t>adici</a:t>
            </a:r>
            <a:r>
              <a:rPr lang="es-PR" sz="1400" dirty="0" err="1">
                <a:latin typeface="Arial" panose="020B0604020202020204" pitchFamily="34" charset="0"/>
                <a:cs typeface="Arial" panose="020B0604020202020204" pitchFamily="34" charset="0"/>
              </a:rPr>
              <a:t>ó</a:t>
            </a:r>
            <a:r>
              <a:rPr lang="en-US" sz="1400" kern="0" dirty="0">
                <a:solidFill>
                  <a:srgbClr val="000000"/>
                </a:solidFill>
                <a:latin typeface="Arial" panose="020B0604020202020204" pitchFamily="34" charset="0"/>
                <a:cs typeface="Arial" panose="020B0604020202020204" pitchFamily="34" charset="0"/>
              </a:rPr>
              <a:t>n</a:t>
            </a:r>
            <a:r>
              <a:rPr lang="en-US" sz="1400" kern="0" dirty="0">
                <a:solidFill>
                  <a:srgbClr val="000000"/>
                </a:solidFill>
                <a:latin typeface="Arial"/>
                <a:cs typeface="Arial" panose="020B0604020202020204" pitchFamily="34" charset="0"/>
              </a:rPr>
              <a:t> a </a:t>
            </a:r>
            <a:r>
              <a:rPr lang="en-US" sz="1400" kern="0" dirty="0" err="1">
                <a:solidFill>
                  <a:srgbClr val="000000"/>
                </a:solidFill>
                <a:latin typeface="Arial"/>
                <a:cs typeface="Arial" panose="020B0604020202020204" pitchFamily="34" charset="0"/>
              </a:rPr>
              <a:t>los</a:t>
            </a:r>
            <a:r>
              <a:rPr lang="en-US" sz="1400" kern="0" dirty="0">
                <a:solidFill>
                  <a:srgbClr val="000000"/>
                </a:solidFill>
                <a:latin typeface="Arial"/>
                <a:cs typeface="Arial" panose="020B0604020202020204" pitchFamily="34" charset="0"/>
              </a:rPr>
              <a:t> </a:t>
            </a:r>
            <a:r>
              <a:rPr lang="en-US" sz="1400" kern="0" dirty="0" err="1">
                <a:solidFill>
                  <a:srgbClr val="000000"/>
                </a:solidFill>
                <a:latin typeface="Arial"/>
                <a:cs typeface="Arial" panose="020B0604020202020204" pitchFamily="34" charset="0"/>
              </a:rPr>
              <a:t>siguientes</a:t>
            </a:r>
            <a:r>
              <a:rPr lang="en-US" sz="1400" kern="0" dirty="0">
                <a:solidFill>
                  <a:srgbClr val="000000"/>
                </a:solidFill>
                <a:latin typeface="Arial"/>
                <a:cs typeface="Arial" panose="020B0604020202020204" pitchFamily="34" charset="0"/>
              </a:rPr>
              <a:t> </a:t>
            </a:r>
            <a:r>
              <a:rPr lang="en-US" sz="1400" kern="0" dirty="0" err="1">
                <a:solidFill>
                  <a:srgbClr val="000000"/>
                </a:solidFill>
                <a:latin typeface="Arial"/>
                <a:cs typeface="Arial" panose="020B0604020202020204" pitchFamily="34" charset="0"/>
              </a:rPr>
              <a:t>servicios</a:t>
            </a:r>
            <a:endParaRPr lang="en-US" sz="1400" kern="0" dirty="0">
              <a:solidFill>
                <a:srgbClr val="000000"/>
              </a:solidFill>
              <a:latin typeface="Arial"/>
              <a:cs typeface="Arial" panose="020B0604020202020204" pitchFamily="34" charset="0"/>
            </a:endParaRPr>
          </a:p>
          <a:p>
            <a:pPr marL="742950" lvl="1" indent="-285750" algn="l">
              <a:spcBef>
                <a:spcPct val="25000"/>
              </a:spcBef>
              <a:spcAft>
                <a:spcPct val="25000"/>
              </a:spcAft>
              <a:buClr>
                <a:srgbClr val="6B8ED1"/>
              </a:buClr>
              <a:buSzPct val="110000"/>
              <a:buFont typeface="Courier New" panose="02070309020205020404" pitchFamily="49" charset="0"/>
              <a:buChar char="o"/>
              <a:defRPr/>
            </a:pPr>
            <a:r>
              <a:rPr lang="en-US" sz="1400" kern="0" dirty="0" err="1">
                <a:solidFill>
                  <a:srgbClr val="000000"/>
                </a:solidFill>
                <a:latin typeface="Arial"/>
                <a:cs typeface="Arial" panose="020B0604020202020204" pitchFamily="34" charset="0"/>
              </a:rPr>
              <a:t>Anuncios</a:t>
            </a:r>
            <a:r>
              <a:rPr lang="en-US" sz="1400" kern="0" dirty="0">
                <a:solidFill>
                  <a:srgbClr val="000000"/>
                </a:solidFill>
                <a:latin typeface="Arial"/>
                <a:cs typeface="Arial" panose="020B0604020202020204" pitchFamily="34" charset="0"/>
              </a:rPr>
              <a:t>/Advertising</a:t>
            </a:r>
          </a:p>
          <a:p>
            <a:pPr marL="742950" lvl="1" indent="-285750" algn="l">
              <a:spcBef>
                <a:spcPct val="25000"/>
              </a:spcBef>
              <a:spcAft>
                <a:spcPct val="25000"/>
              </a:spcAft>
              <a:buClr>
                <a:srgbClr val="6B8ED1"/>
              </a:buClr>
              <a:buSzPct val="110000"/>
              <a:buFont typeface="Courier New" panose="02070309020205020404" pitchFamily="49" charset="0"/>
              <a:buChar char="o"/>
              <a:defRPr/>
            </a:pPr>
            <a:r>
              <a:rPr lang="en-US" sz="1400" kern="0" dirty="0" err="1">
                <a:solidFill>
                  <a:srgbClr val="000000"/>
                </a:solidFill>
                <a:latin typeface="Arial"/>
                <a:cs typeface="Arial" panose="020B0604020202020204" pitchFamily="34" charset="0"/>
              </a:rPr>
              <a:t>Campamentos</a:t>
            </a:r>
            <a:r>
              <a:rPr lang="en-US" sz="1400" kern="0" dirty="0">
                <a:solidFill>
                  <a:srgbClr val="000000"/>
                </a:solidFill>
                <a:latin typeface="Arial"/>
                <a:cs typeface="Arial" panose="020B0604020202020204" pitchFamily="34" charset="0"/>
              </a:rPr>
              <a:t>/Seasonal Camp</a:t>
            </a:r>
          </a:p>
          <a:p>
            <a:pPr marL="742950" lvl="1" indent="-285750" algn="l">
              <a:spcBef>
                <a:spcPct val="25000"/>
              </a:spcBef>
              <a:spcAft>
                <a:spcPct val="25000"/>
              </a:spcAft>
              <a:buClr>
                <a:srgbClr val="6B8ED1"/>
              </a:buClr>
              <a:buSzPct val="110000"/>
              <a:buFont typeface="Courier New" panose="02070309020205020404" pitchFamily="49" charset="0"/>
              <a:buChar char="o"/>
              <a:defRPr/>
            </a:pPr>
            <a:r>
              <a:rPr lang="en-US" sz="1400" kern="0" dirty="0" err="1">
                <a:solidFill>
                  <a:srgbClr val="000000"/>
                </a:solidFill>
                <a:latin typeface="Arial"/>
                <a:cs typeface="Arial" panose="020B0604020202020204" pitchFamily="34" charset="0"/>
              </a:rPr>
              <a:t>Membrecia</a:t>
            </a:r>
            <a:r>
              <a:rPr lang="en-US" sz="1400" kern="0" dirty="0">
                <a:solidFill>
                  <a:srgbClr val="000000"/>
                </a:solidFill>
                <a:latin typeface="Arial"/>
                <a:cs typeface="Arial" panose="020B0604020202020204" pitchFamily="34" charset="0"/>
              </a:rPr>
              <a:t> de </a:t>
            </a:r>
            <a:r>
              <a:rPr lang="en-US" sz="1400" kern="0" dirty="0" err="1">
                <a:solidFill>
                  <a:srgbClr val="000000"/>
                </a:solidFill>
                <a:latin typeface="Arial"/>
                <a:cs typeface="Arial" panose="020B0604020202020204" pitchFamily="34" charset="0"/>
              </a:rPr>
              <a:t>Gimnasio</a:t>
            </a:r>
            <a:r>
              <a:rPr lang="en-US" sz="1400" kern="0" dirty="0">
                <a:solidFill>
                  <a:srgbClr val="000000"/>
                </a:solidFill>
                <a:latin typeface="Arial"/>
                <a:cs typeface="Arial" panose="020B0604020202020204" pitchFamily="34" charset="0"/>
              </a:rPr>
              <a:t>/Gym Membership</a:t>
            </a:r>
          </a:p>
          <a:p>
            <a:pPr marL="742950" lvl="1" indent="-285750" algn="l">
              <a:spcBef>
                <a:spcPct val="25000"/>
              </a:spcBef>
              <a:spcAft>
                <a:spcPct val="25000"/>
              </a:spcAft>
              <a:buClr>
                <a:srgbClr val="6B8ED1"/>
              </a:buClr>
              <a:buSzPct val="110000"/>
              <a:buFont typeface="Courier New" panose="02070309020205020404" pitchFamily="49" charset="0"/>
              <a:buChar char="o"/>
              <a:defRPr/>
            </a:pPr>
            <a:r>
              <a:rPr lang="en-US" sz="1400" kern="0" dirty="0" err="1">
                <a:solidFill>
                  <a:srgbClr val="000000"/>
                </a:solidFill>
                <a:latin typeface="Arial"/>
                <a:cs typeface="Arial" panose="020B0604020202020204" pitchFamily="34" charset="0"/>
              </a:rPr>
              <a:t>Medicamentos</a:t>
            </a:r>
            <a:r>
              <a:rPr lang="en-US" sz="1400" kern="0" dirty="0">
                <a:solidFill>
                  <a:srgbClr val="000000"/>
                </a:solidFill>
                <a:latin typeface="Arial"/>
                <a:cs typeface="Arial" panose="020B0604020202020204" pitchFamily="34" charset="0"/>
              </a:rPr>
              <a:t>/Over the Counter Medications </a:t>
            </a:r>
          </a:p>
          <a:p>
            <a:pPr marL="742950" lvl="1" indent="-285750" algn="l">
              <a:spcBef>
                <a:spcPct val="25000"/>
              </a:spcBef>
              <a:spcAft>
                <a:spcPct val="25000"/>
              </a:spcAft>
              <a:buClr>
                <a:srgbClr val="6B8ED1"/>
              </a:buClr>
              <a:buSzPct val="110000"/>
              <a:buFont typeface="Courier New" panose="02070309020205020404" pitchFamily="49" charset="0"/>
              <a:buChar char="o"/>
              <a:defRPr/>
            </a:pPr>
            <a:r>
              <a:rPr lang="en-US" sz="1400" kern="0" dirty="0">
                <a:solidFill>
                  <a:srgbClr val="000000"/>
                </a:solidFill>
                <a:latin typeface="Arial"/>
                <a:cs typeface="Arial" panose="020B0604020202020204" pitchFamily="34" charset="0"/>
              </a:rPr>
              <a:t>Personal Emergency Response</a:t>
            </a:r>
          </a:p>
          <a:p>
            <a:pPr marL="742950" lvl="1" indent="-285750" algn="l">
              <a:spcBef>
                <a:spcPct val="25000"/>
              </a:spcBef>
              <a:spcAft>
                <a:spcPct val="25000"/>
              </a:spcAft>
              <a:buClr>
                <a:srgbClr val="6B8ED1"/>
              </a:buClr>
              <a:buSzPct val="110000"/>
              <a:buFont typeface="Courier New" panose="02070309020205020404" pitchFamily="49" charset="0"/>
              <a:buChar char="o"/>
              <a:defRPr/>
            </a:pPr>
            <a:r>
              <a:rPr lang="en-US" sz="1400" kern="0" dirty="0" err="1">
                <a:solidFill>
                  <a:srgbClr val="000000"/>
                </a:solidFill>
                <a:latin typeface="Arial"/>
                <a:cs typeface="Arial" panose="020B0604020202020204" pitchFamily="34" charset="0"/>
              </a:rPr>
              <a:t>Partes</a:t>
            </a:r>
            <a:r>
              <a:rPr lang="en-US" sz="1400" kern="0" dirty="0">
                <a:solidFill>
                  <a:srgbClr val="000000"/>
                </a:solidFill>
                <a:latin typeface="Arial"/>
                <a:cs typeface="Arial" panose="020B0604020202020204" pitchFamily="34" charset="0"/>
              </a:rPr>
              <a:t> o </a:t>
            </a:r>
            <a:r>
              <a:rPr lang="en-US" sz="1400" kern="0" dirty="0" err="1">
                <a:solidFill>
                  <a:srgbClr val="000000"/>
                </a:solidFill>
                <a:latin typeface="Arial"/>
                <a:cs typeface="Arial" panose="020B0604020202020204" pitchFamily="34" charset="0"/>
              </a:rPr>
              <a:t>Reparaciones</a:t>
            </a:r>
            <a:r>
              <a:rPr lang="en-US" sz="1400" kern="0" dirty="0">
                <a:solidFill>
                  <a:srgbClr val="000000"/>
                </a:solidFill>
                <a:latin typeface="Arial"/>
                <a:cs typeface="Arial" panose="020B0604020202020204" pitchFamily="34" charset="0"/>
              </a:rPr>
              <a:t> de </a:t>
            </a:r>
            <a:r>
              <a:rPr lang="en-US" sz="1400" kern="0" dirty="0" err="1">
                <a:solidFill>
                  <a:srgbClr val="000000"/>
                </a:solidFill>
                <a:latin typeface="Arial"/>
                <a:cs typeface="Arial" panose="020B0604020202020204" pitchFamily="34" charset="0"/>
              </a:rPr>
              <a:t>Equipo</a:t>
            </a:r>
            <a:r>
              <a:rPr lang="en-US" sz="1400" kern="0" dirty="0">
                <a:solidFill>
                  <a:srgbClr val="000000"/>
                </a:solidFill>
                <a:latin typeface="Arial"/>
                <a:cs typeface="Arial" panose="020B0604020202020204" pitchFamily="34" charset="0"/>
              </a:rPr>
              <a:t>/Parts &amp; Repair</a:t>
            </a:r>
          </a:p>
          <a:p>
            <a:pPr marL="742950" lvl="1" indent="-285750" algn="l">
              <a:spcBef>
                <a:spcPct val="25000"/>
              </a:spcBef>
              <a:spcAft>
                <a:spcPct val="25000"/>
              </a:spcAft>
              <a:buClr>
                <a:srgbClr val="6B8ED1"/>
              </a:buClr>
              <a:buSzPct val="110000"/>
              <a:buFont typeface="Courier New" panose="02070309020205020404" pitchFamily="49" charset="0"/>
              <a:buChar char="o"/>
              <a:defRPr/>
            </a:pPr>
            <a:r>
              <a:rPr lang="en-US" sz="1400" kern="0" dirty="0" err="1">
                <a:solidFill>
                  <a:srgbClr val="000000"/>
                </a:solidFill>
                <a:latin typeface="Arial"/>
                <a:cs typeface="Arial" panose="020B0604020202020204" pitchFamily="34" charset="0"/>
              </a:rPr>
              <a:t>Equipo</a:t>
            </a:r>
            <a:r>
              <a:rPr lang="en-US" sz="1400" kern="0" dirty="0">
                <a:solidFill>
                  <a:srgbClr val="000000"/>
                </a:solidFill>
                <a:latin typeface="Arial"/>
                <a:cs typeface="Arial" panose="020B0604020202020204" pitchFamily="34" charset="0"/>
              </a:rPr>
              <a:t> </a:t>
            </a:r>
            <a:r>
              <a:rPr lang="en-US" sz="1400" kern="0" dirty="0" err="1">
                <a:solidFill>
                  <a:srgbClr val="000000"/>
                </a:solidFill>
                <a:latin typeface="Arial" panose="020B0604020202020204" pitchFamily="34" charset="0"/>
                <a:cs typeface="Arial" panose="020B0604020202020204" pitchFamily="34" charset="0"/>
              </a:rPr>
              <a:t>Terap</a:t>
            </a:r>
            <a:r>
              <a:rPr lang="es-PR" sz="1400" dirty="0">
                <a:latin typeface="Arial" panose="020B0604020202020204" pitchFamily="34" charset="0"/>
                <a:cs typeface="Arial" panose="020B0604020202020204" pitchFamily="34" charset="0"/>
              </a:rPr>
              <a:t>é</a:t>
            </a:r>
            <a:r>
              <a:rPr lang="en-US" sz="1400" kern="0" dirty="0" err="1">
                <a:solidFill>
                  <a:srgbClr val="000000"/>
                </a:solidFill>
                <a:latin typeface="Arial" panose="020B0604020202020204" pitchFamily="34" charset="0"/>
                <a:cs typeface="Arial" panose="020B0604020202020204" pitchFamily="34" charset="0"/>
              </a:rPr>
              <a:t>utico</a:t>
            </a:r>
            <a:r>
              <a:rPr lang="en-US" sz="1400" kern="0" dirty="0">
                <a:solidFill>
                  <a:srgbClr val="000000"/>
                </a:solidFill>
                <a:latin typeface="Arial"/>
                <a:cs typeface="Arial" panose="020B0604020202020204" pitchFamily="34" charset="0"/>
              </a:rPr>
              <a:t>/Therapeutic Equipment</a:t>
            </a:r>
          </a:p>
          <a:p>
            <a:pPr marL="742950" lvl="1" indent="-285750" algn="l">
              <a:spcBef>
                <a:spcPct val="25000"/>
              </a:spcBef>
              <a:spcAft>
                <a:spcPct val="25000"/>
              </a:spcAft>
              <a:buClr>
                <a:srgbClr val="6B8ED1"/>
              </a:buClr>
              <a:buSzPct val="110000"/>
              <a:buFont typeface="Courier New" panose="02070309020205020404" pitchFamily="49" charset="0"/>
              <a:buChar char="o"/>
              <a:defRPr/>
            </a:pPr>
            <a:r>
              <a:rPr lang="en-US" sz="1400" kern="0" dirty="0" err="1">
                <a:solidFill>
                  <a:srgbClr val="000000"/>
                </a:solidFill>
                <a:latin typeface="Arial"/>
                <a:cs typeface="Arial" panose="020B0604020202020204" pitchFamily="34" charset="0"/>
              </a:rPr>
              <a:t>Entrenamiento</a:t>
            </a:r>
            <a:r>
              <a:rPr lang="en-US" sz="1400" kern="0" dirty="0">
                <a:solidFill>
                  <a:srgbClr val="000000"/>
                </a:solidFill>
                <a:latin typeface="Arial"/>
                <a:cs typeface="Arial" panose="020B0604020202020204" pitchFamily="34" charset="0"/>
              </a:rPr>
              <a:t> </a:t>
            </a:r>
            <a:r>
              <a:rPr lang="en-US" sz="1400" kern="0" dirty="0" err="1">
                <a:solidFill>
                  <a:srgbClr val="000000"/>
                </a:solidFill>
                <a:latin typeface="Arial"/>
                <a:cs typeface="Arial" panose="020B0604020202020204" pitchFamily="34" charset="0"/>
              </a:rPr>
              <a:t>Especializado</a:t>
            </a:r>
            <a:r>
              <a:rPr lang="en-US" sz="1400" kern="0" dirty="0">
                <a:solidFill>
                  <a:srgbClr val="000000"/>
                </a:solidFill>
                <a:latin typeface="Arial"/>
                <a:cs typeface="Arial" panose="020B0604020202020204" pitchFamily="34" charset="0"/>
              </a:rPr>
              <a:t>/Specialized Training</a:t>
            </a:r>
          </a:p>
          <a:p>
            <a:pPr marL="742950" lvl="1" indent="-285750" algn="l">
              <a:spcBef>
                <a:spcPct val="25000"/>
              </a:spcBef>
              <a:spcAft>
                <a:spcPct val="25000"/>
              </a:spcAft>
              <a:buClr>
                <a:srgbClr val="6B8ED1"/>
              </a:buClr>
              <a:buSzPct val="110000"/>
              <a:buFont typeface="Courier New" panose="02070309020205020404" pitchFamily="49" charset="0"/>
              <a:buChar char="o"/>
              <a:defRPr/>
            </a:pPr>
            <a:r>
              <a:rPr lang="en-US" sz="1400" kern="0" dirty="0" err="1">
                <a:solidFill>
                  <a:srgbClr val="000000"/>
                </a:solidFill>
                <a:latin typeface="Arial"/>
                <a:cs typeface="Arial" panose="020B0604020202020204" pitchFamily="34" charset="0"/>
              </a:rPr>
              <a:t>Otras</a:t>
            </a:r>
            <a:r>
              <a:rPr lang="en-US" sz="1400" kern="0" dirty="0">
                <a:solidFill>
                  <a:srgbClr val="000000"/>
                </a:solidFill>
                <a:latin typeface="Arial"/>
                <a:cs typeface="Arial" panose="020B0604020202020204" pitchFamily="34" charset="0"/>
              </a:rPr>
              <a:t> </a:t>
            </a:r>
            <a:r>
              <a:rPr lang="en-US" sz="1400" kern="0" dirty="0" err="1">
                <a:solidFill>
                  <a:srgbClr val="000000"/>
                </a:solidFill>
                <a:latin typeface="Arial"/>
                <a:cs typeface="Arial" panose="020B0604020202020204" pitchFamily="34" charset="0"/>
              </a:rPr>
              <a:t>Therapia</a:t>
            </a:r>
            <a:r>
              <a:rPr lang="en-US" sz="1400" kern="0" dirty="0">
                <a:solidFill>
                  <a:srgbClr val="000000"/>
                </a:solidFill>
                <a:latin typeface="Arial"/>
                <a:cs typeface="Arial" panose="020B0604020202020204" pitchFamily="34" charset="0"/>
              </a:rPr>
              <a:t>/Other Therapies</a:t>
            </a:r>
            <a:endParaRPr lang="en-US" sz="1400" b="1" i="1" dirty="0">
              <a:solidFill>
                <a:srgbClr val="000000"/>
              </a:solidFill>
              <a:latin typeface="Arial" panose="020B0604020202020204" pitchFamily="34" charset="0"/>
            </a:endParaRPr>
          </a:p>
          <a:p>
            <a:pPr lvl="0" algn="l"/>
            <a:r>
              <a:rPr lang="en-US" sz="1400" b="1" i="1" dirty="0" err="1">
                <a:solidFill>
                  <a:srgbClr val="000000"/>
                </a:solidFill>
                <a:latin typeface="Arial" panose="020B0604020202020204" pitchFamily="34" charset="0"/>
              </a:rPr>
              <a:t>Emplear</a:t>
            </a:r>
            <a:r>
              <a:rPr lang="en-US" sz="1400" b="1" i="1" dirty="0">
                <a:solidFill>
                  <a:srgbClr val="000000"/>
                </a:solidFill>
                <a:latin typeface="Arial" panose="020B0604020202020204" pitchFamily="34" charset="0"/>
              </a:rPr>
              <a:t>, </a:t>
            </a:r>
            <a:r>
              <a:rPr lang="en-US" sz="1400" b="1" i="1" dirty="0" err="1">
                <a:solidFill>
                  <a:srgbClr val="000000"/>
                </a:solidFill>
                <a:latin typeface="Arial" panose="020B0604020202020204" pitchFamily="34" charset="0"/>
              </a:rPr>
              <a:t>entrenar</a:t>
            </a:r>
            <a:r>
              <a:rPr lang="en-US" sz="1400" b="1" i="1" dirty="0">
                <a:solidFill>
                  <a:srgbClr val="000000"/>
                </a:solidFill>
                <a:latin typeface="Arial" panose="020B0604020202020204" pitchFamily="34" charset="0"/>
              </a:rPr>
              <a:t>, y </a:t>
            </a:r>
            <a:r>
              <a:rPr lang="en-US" sz="1400" b="1" i="1" dirty="0" err="1">
                <a:solidFill>
                  <a:srgbClr val="000000"/>
                </a:solidFill>
                <a:latin typeface="Arial" panose="020B0604020202020204" pitchFamily="34" charset="0"/>
              </a:rPr>
              <a:t>someter</a:t>
            </a:r>
            <a:r>
              <a:rPr lang="en-US" sz="1400" b="1" i="1" dirty="0">
                <a:solidFill>
                  <a:srgbClr val="000000"/>
                </a:solidFill>
                <a:latin typeface="Arial" panose="020B0604020202020204" pitchFamily="34" charset="0"/>
              </a:rPr>
              <a:t> los </a:t>
            </a:r>
            <a:r>
              <a:rPr lang="en-US" sz="1400" b="1" i="1" dirty="0" err="1">
                <a:solidFill>
                  <a:srgbClr val="000000"/>
                </a:solidFill>
                <a:latin typeface="Arial" panose="020B0604020202020204" pitchFamily="34" charset="0"/>
              </a:rPr>
              <a:t>gastos</a:t>
            </a:r>
            <a:r>
              <a:rPr lang="en-US" sz="1400" b="1" i="1" dirty="0">
                <a:solidFill>
                  <a:srgbClr val="000000"/>
                </a:solidFill>
                <a:latin typeface="Arial" panose="020B0604020202020204" pitchFamily="34" charset="0"/>
              </a:rPr>
              <a:t> de los </a:t>
            </a:r>
            <a:r>
              <a:rPr lang="en-US" sz="1400" b="1" i="1" dirty="0" err="1">
                <a:solidFill>
                  <a:srgbClr val="000000"/>
                </a:solidFill>
                <a:latin typeface="Arial" panose="020B0604020202020204" pitchFamily="34" charset="0"/>
              </a:rPr>
              <a:t>provedores</a:t>
            </a:r>
            <a:r>
              <a:rPr lang="en-US" sz="1400" b="1" i="1" dirty="0">
                <a:solidFill>
                  <a:srgbClr val="000000"/>
                </a:solidFill>
                <a:latin typeface="Arial" panose="020B0604020202020204" pitchFamily="34" charset="0"/>
              </a:rPr>
              <a:t>.</a:t>
            </a:r>
          </a:p>
        </p:txBody>
      </p:sp>
    </p:spTree>
    <p:extLst>
      <p:ext uri="{BB962C8B-B14F-4D97-AF65-F5344CB8AC3E}">
        <p14:creationId xmlns:p14="http://schemas.microsoft.com/office/powerpoint/2010/main" val="3925381445"/>
      </p:ext>
    </p:extLst>
  </p:cSld>
  <p:clrMapOvr>
    <a:masterClrMapping/>
  </p:clrMapOvr>
  <p:transition>
    <p:cover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752600"/>
            <a:ext cx="8305800" cy="1470025"/>
          </a:xfrm>
        </p:spPr>
        <p:txBody>
          <a:bodyPr/>
          <a:lstStyle/>
          <a:p>
            <a:pPr algn="ctr"/>
            <a:br>
              <a:rPr lang="en-US" sz="3600" dirty="0">
                <a:latin typeface="Arial" charset="0"/>
              </a:rPr>
            </a:br>
            <a:endParaRPr lang="en-US" dirty="0"/>
          </a:p>
        </p:txBody>
      </p:sp>
      <p:sp>
        <p:nvSpPr>
          <p:cNvPr id="11" name="Pentagon 10"/>
          <p:cNvSpPr/>
          <p:nvPr/>
        </p:nvSpPr>
        <p:spPr bwMode="auto">
          <a:xfrm>
            <a:off x="381000" y="1149392"/>
            <a:ext cx="5791200" cy="1228419"/>
          </a:xfrm>
          <a:prstGeom prst="homePlate">
            <a:avLst/>
          </a:prstGeom>
          <a:solidFill>
            <a:schemeClr val="accent2">
              <a:lumMod val="60000"/>
              <a:lumOff val="40000"/>
              <a:alpha val="74000"/>
            </a:schemeClr>
          </a:solidFill>
          <a:ln w="31750" cap="flat" cmpd="sng" algn="ctr">
            <a:solidFill>
              <a:srgbClr val="00308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Times New Roman" pitchFamily="18" charset="0"/>
            </a:endParaRPr>
          </a:p>
        </p:txBody>
      </p:sp>
      <p:sp>
        <p:nvSpPr>
          <p:cNvPr id="12" name="Subtitle 5"/>
          <p:cNvSpPr txBox="1">
            <a:spLocks/>
          </p:cNvSpPr>
          <p:nvPr/>
        </p:nvSpPr>
        <p:spPr bwMode="auto">
          <a:xfrm>
            <a:off x="381000" y="1321456"/>
            <a:ext cx="5181600" cy="8502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s-ES" sz="2800" dirty="0">
                <a:latin typeface="arial" panose="020B0604020202020204" pitchFamily="34" charset="0"/>
              </a:rPr>
              <a:t>Pasos para inscribirse en el </a:t>
            </a:r>
          </a:p>
          <a:p>
            <a:r>
              <a:rPr lang="es-ES" sz="2800" dirty="0">
                <a:latin typeface="arial" panose="020B0604020202020204" pitchFamily="34" charset="0"/>
              </a:rPr>
              <a:t>Programa de CDC+</a:t>
            </a:r>
            <a:endParaRPr lang="es-ES" sz="2800" dirty="0">
              <a:effectLst/>
              <a:latin typeface="arial" panose="020B0604020202020204" pitchFamily="34" charset="0"/>
            </a:endParaRPr>
          </a:p>
        </p:txBody>
      </p:sp>
      <p:sp>
        <p:nvSpPr>
          <p:cNvPr id="6" name="Content Placeholder 2"/>
          <p:cNvSpPr txBox="1">
            <a:spLocks/>
          </p:cNvSpPr>
          <p:nvPr/>
        </p:nvSpPr>
        <p:spPr bwMode="auto">
          <a:xfrm>
            <a:off x="381000" y="2590799"/>
            <a:ext cx="8077200" cy="4038601"/>
          </a:xfrm>
          <a:prstGeom prst="rect">
            <a:avLst/>
          </a:prstGeom>
          <a:ln w="9525" cap="flat" cmpd="sng" algn="ctr">
            <a:solidFill>
              <a:schemeClr val="accent6">
                <a:shade val="95000"/>
                <a:satMod val="105000"/>
              </a:schemeClr>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lvl1pPr marL="0" indent="0" algn="ctr" rtl="0" eaLnBrk="0" fontAlgn="base" hangingPunct="0">
              <a:spcBef>
                <a:spcPct val="25000"/>
              </a:spcBef>
              <a:spcAft>
                <a:spcPct val="25000"/>
              </a:spcAft>
              <a:buClr>
                <a:srgbClr val="6B8ED1"/>
              </a:buClr>
              <a:buSzPct val="110000"/>
              <a:buNone/>
              <a:defRPr sz="1600">
                <a:solidFill>
                  <a:schemeClr val="dk1"/>
                </a:solidFill>
                <a:latin typeface="+mn-lt"/>
                <a:ea typeface="+mn-ea"/>
                <a:cs typeface="+mn-cs"/>
              </a:defRPr>
            </a:lvl1pPr>
            <a:lvl2pPr marL="457200" indent="0" algn="ctr" rtl="0" eaLnBrk="0" fontAlgn="base" hangingPunct="0">
              <a:spcBef>
                <a:spcPct val="25000"/>
              </a:spcBef>
              <a:spcAft>
                <a:spcPct val="25000"/>
              </a:spcAft>
              <a:buClr>
                <a:srgbClr val="6B8ED1"/>
              </a:buClr>
              <a:buSzPct val="110000"/>
              <a:buFont typeface="Webdings" pitchFamily="18" charset="2"/>
              <a:buNone/>
              <a:defRPr sz="1400">
                <a:solidFill>
                  <a:schemeClr val="dk1"/>
                </a:solidFill>
                <a:latin typeface="+mn-lt"/>
                <a:ea typeface="+mn-ea"/>
                <a:cs typeface="+mn-cs"/>
              </a:defRPr>
            </a:lvl2pPr>
            <a:lvl3pPr marL="914400" indent="0" algn="ctr" rtl="0" eaLnBrk="0" fontAlgn="base" hangingPunct="0">
              <a:spcBef>
                <a:spcPct val="25000"/>
              </a:spcBef>
              <a:spcAft>
                <a:spcPct val="25000"/>
              </a:spcAft>
              <a:buClr>
                <a:srgbClr val="6B8ED1"/>
              </a:buClr>
              <a:buSzPct val="75000"/>
              <a:buFont typeface="Wingdings" pitchFamily="2" charset="2"/>
              <a:buNone/>
              <a:defRPr sz="1200">
                <a:solidFill>
                  <a:schemeClr val="dk1"/>
                </a:solidFill>
                <a:latin typeface="+mn-lt"/>
                <a:ea typeface="+mn-ea"/>
                <a:cs typeface="+mn-cs"/>
              </a:defRPr>
            </a:lvl3pPr>
            <a:lvl4pPr marL="1371600" indent="0" algn="ctr" rtl="0" eaLnBrk="0" fontAlgn="base" hangingPunct="0">
              <a:spcBef>
                <a:spcPct val="20000"/>
              </a:spcBef>
              <a:spcAft>
                <a:spcPct val="0"/>
              </a:spcAft>
              <a:buNone/>
              <a:defRPr sz="2000">
                <a:solidFill>
                  <a:schemeClr val="dk1"/>
                </a:solidFill>
                <a:latin typeface="+mn-lt"/>
                <a:ea typeface="+mn-ea"/>
                <a:cs typeface="+mn-cs"/>
              </a:defRPr>
            </a:lvl4pPr>
            <a:lvl5pPr marL="1828800" indent="0" algn="ctr" rtl="0" eaLnBrk="0" fontAlgn="base" hangingPunct="0">
              <a:spcBef>
                <a:spcPct val="20000"/>
              </a:spcBef>
              <a:spcAft>
                <a:spcPct val="0"/>
              </a:spcAft>
              <a:buNone/>
              <a:defRPr sz="2000">
                <a:solidFill>
                  <a:schemeClr val="dk1"/>
                </a:solidFill>
                <a:latin typeface="+mn-lt"/>
                <a:ea typeface="+mn-ea"/>
                <a:cs typeface="+mn-cs"/>
              </a:defRPr>
            </a:lvl5pPr>
            <a:lvl6pPr marL="2286000" indent="0" algn="ctr" rtl="0" eaLnBrk="0" fontAlgn="base" hangingPunct="0">
              <a:spcBef>
                <a:spcPct val="20000"/>
              </a:spcBef>
              <a:spcAft>
                <a:spcPct val="0"/>
              </a:spcAft>
              <a:buNone/>
              <a:defRPr sz="2000">
                <a:solidFill>
                  <a:schemeClr val="dk1"/>
                </a:solidFill>
                <a:latin typeface="+mn-lt"/>
                <a:ea typeface="+mn-ea"/>
                <a:cs typeface="+mn-cs"/>
              </a:defRPr>
            </a:lvl6pPr>
            <a:lvl7pPr marL="2743200" indent="0" algn="ctr" rtl="0" eaLnBrk="0" fontAlgn="base" hangingPunct="0">
              <a:spcBef>
                <a:spcPct val="20000"/>
              </a:spcBef>
              <a:spcAft>
                <a:spcPct val="0"/>
              </a:spcAft>
              <a:buNone/>
              <a:defRPr sz="2000">
                <a:solidFill>
                  <a:schemeClr val="dk1"/>
                </a:solidFill>
                <a:latin typeface="+mn-lt"/>
                <a:ea typeface="+mn-ea"/>
                <a:cs typeface="+mn-cs"/>
              </a:defRPr>
            </a:lvl7pPr>
            <a:lvl8pPr marL="3200400" indent="0" algn="ctr" rtl="0" eaLnBrk="0" fontAlgn="base" hangingPunct="0">
              <a:spcBef>
                <a:spcPct val="20000"/>
              </a:spcBef>
              <a:spcAft>
                <a:spcPct val="0"/>
              </a:spcAft>
              <a:buNone/>
              <a:defRPr sz="2000">
                <a:solidFill>
                  <a:schemeClr val="dk1"/>
                </a:solidFill>
                <a:latin typeface="+mn-lt"/>
                <a:ea typeface="+mn-ea"/>
                <a:cs typeface="+mn-cs"/>
              </a:defRPr>
            </a:lvl8pPr>
            <a:lvl9pPr marL="3657600" indent="0" algn="ctr" rtl="0" eaLnBrk="0" fontAlgn="base" hangingPunct="0">
              <a:spcBef>
                <a:spcPct val="20000"/>
              </a:spcBef>
              <a:spcAft>
                <a:spcPct val="0"/>
              </a:spcAft>
              <a:buNone/>
              <a:defRPr sz="2000">
                <a:solidFill>
                  <a:schemeClr val="dk1"/>
                </a:solidFill>
                <a:latin typeface="+mn-lt"/>
                <a:ea typeface="+mn-ea"/>
                <a:cs typeface="+mn-cs"/>
              </a:defRPr>
            </a:lvl9pPr>
          </a:lstStyle>
          <a:p>
            <a:pPr marL="342900" lvl="0" indent="-342900" algn="l">
              <a:spcBef>
                <a:spcPct val="0"/>
              </a:spcBef>
              <a:spcAft>
                <a:spcPct val="0"/>
              </a:spcAft>
              <a:buClr>
                <a:schemeClr val="accent6">
                  <a:lumMod val="75000"/>
                </a:schemeClr>
              </a:buClr>
              <a:buSzTx/>
              <a:buFont typeface="Wingdings" panose="05000000000000000000" pitchFamily="2" charset="2"/>
              <a:buChar char="§"/>
            </a:pPr>
            <a:r>
              <a:rPr lang="es-ES" sz="2400" dirty="0">
                <a:solidFill>
                  <a:srgbClr val="000000"/>
                </a:solidFill>
              </a:rPr>
              <a:t>Inscribirse en el </a:t>
            </a:r>
            <a:r>
              <a:rPr lang="es-ES" sz="2400" dirty="0" err="1">
                <a:solidFill>
                  <a:srgbClr val="000000"/>
                </a:solidFill>
              </a:rPr>
              <a:t>iBudget</a:t>
            </a:r>
            <a:r>
              <a:rPr lang="es-ES" sz="2400" dirty="0">
                <a:solidFill>
                  <a:srgbClr val="000000"/>
                </a:solidFill>
              </a:rPr>
              <a:t> </a:t>
            </a:r>
            <a:r>
              <a:rPr lang="es-ES" sz="2400" dirty="0" err="1">
                <a:solidFill>
                  <a:srgbClr val="000000"/>
                </a:solidFill>
              </a:rPr>
              <a:t>Waiver</a:t>
            </a:r>
            <a:endParaRPr lang="es-ES" sz="2400" dirty="0">
              <a:solidFill>
                <a:srgbClr val="000000"/>
              </a:solidFill>
            </a:endParaRPr>
          </a:p>
          <a:p>
            <a:pPr marL="342900" lvl="0" indent="-342900" algn="l">
              <a:spcBef>
                <a:spcPct val="0"/>
              </a:spcBef>
              <a:spcAft>
                <a:spcPct val="0"/>
              </a:spcAft>
              <a:buClr>
                <a:schemeClr val="accent6">
                  <a:lumMod val="75000"/>
                </a:schemeClr>
              </a:buClr>
              <a:buSzTx/>
              <a:buFont typeface="Wingdings" panose="05000000000000000000" pitchFamily="2" charset="2"/>
              <a:buChar char="§"/>
            </a:pPr>
            <a:r>
              <a:rPr lang="es-ES" sz="2400" dirty="0">
                <a:solidFill>
                  <a:srgbClr val="000000"/>
                </a:solidFill>
              </a:rPr>
              <a:t>Vivir en su propia casa o la casa de su familia</a:t>
            </a:r>
          </a:p>
          <a:p>
            <a:pPr marL="342900" lvl="0" indent="-342900" algn="l">
              <a:spcBef>
                <a:spcPct val="0"/>
              </a:spcBef>
              <a:spcAft>
                <a:spcPct val="0"/>
              </a:spcAft>
              <a:buClr>
                <a:schemeClr val="accent6">
                  <a:lumMod val="75000"/>
                </a:schemeClr>
              </a:buClr>
              <a:buSzTx/>
              <a:buFont typeface="Wingdings" panose="05000000000000000000" pitchFamily="2" charset="2"/>
              <a:buChar char="§"/>
            </a:pPr>
            <a:r>
              <a:rPr lang="es-ES" sz="2400" dirty="0">
                <a:solidFill>
                  <a:srgbClr val="000000"/>
                </a:solidFill>
              </a:rPr>
              <a:t>Recibir Entrenamiento de CDC+ </a:t>
            </a:r>
          </a:p>
          <a:p>
            <a:pPr marL="342900" lvl="0" indent="-342900" algn="l">
              <a:spcBef>
                <a:spcPct val="0"/>
              </a:spcBef>
              <a:spcAft>
                <a:spcPct val="0"/>
              </a:spcAft>
              <a:buClr>
                <a:schemeClr val="accent6">
                  <a:lumMod val="75000"/>
                </a:schemeClr>
              </a:buClr>
              <a:buSzTx/>
              <a:buFont typeface="Wingdings" panose="05000000000000000000" pitchFamily="2" charset="2"/>
              <a:buChar char="§"/>
            </a:pPr>
            <a:r>
              <a:rPr lang="es-ES" sz="2400" dirty="0">
                <a:solidFill>
                  <a:srgbClr val="000000"/>
                </a:solidFill>
              </a:rPr>
              <a:t>Pasar la prueba para evaluar </a:t>
            </a:r>
            <a:r>
              <a:rPr lang="es-ES" sz="2400" dirty="0" err="1">
                <a:solidFill>
                  <a:srgbClr val="000000"/>
                </a:solidFill>
              </a:rPr>
              <a:t>cu</a:t>
            </a:r>
            <a:r>
              <a:rPr lang="en-US" sz="2400" dirty="0"/>
              <a:t>á</a:t>
            </a:r>
            <a:r>
              <a:rPr lang="es-ES" sz="2400" dirty="0">
                <a:solidFill>
                  <a:srgbClr val="000000"/>
                </a:solidFill>
              </a:rPr>
              <a:t>n preparado </a:t>
            </a:r>
            <a:r>
              <a:rPr lang="es-ES" sz="2400" dirty="0" err="1">
                <a:solidFill>
                  <a:srgbClr val="000000"/>
                </a:solidFill>
              </a:rPr>
              <a:t>est</a:t>
            </a:r>
            <a:r>
              <a:rPr lang="en-US" sz="2400" dirty="0"/>
              <a:t>á</a:t>
            </a:r>
            <a:r>
              <a:rPr lang="es-ES" sz="2400" dirty="0">
                <a:solidFill>
                  <a:srgbClr val="000000"/>
                </a:solidFill>
              </a:rPr>
              <a:t> para iniciar el programa con una puntuación de 85% o mejor (</a:t>
            </a:r>
            <a:r>
              <a:rPr lang="en-US" sz="2400" dirty="0">
                <a:solidFill>
                  <a:srgbClr val="000000"/>
                </a:solidFill>
              </a:rPr>
              <a:t>“Readiness Review”</a:t>
            </a:r>
            <a:r>
              <a:rPr lang="es-ES" sz="2400" dirty="0">
                <a:solidFill>
                  <a:srgbClr val="000000"/>
                </a:solidFill>
              </a:rPr>
              <a:t>)</a:t>
            </a:r>
          </a:p>
          <a:p>
            <a:pPr marL="342900" lvl="0" indent="-342900" algn="l">
              <a:spcBef>
                <a:spcPct val="0"/>
              </a:spcBef>
              <a:spcAft>
                <a:spcPct val="0"/>
              </a:spcAft>
              <a:buClr>
                <a:schemeClr val="accent6">
                  <a:lumMod val="75000"/>
                </a:schemeClr>
              </a:buClr>
              <a:buSzTx/>
              <a:buFont typeface="Wingdings" panose="05000000000000000000" pitchFamily="2" charset="2"/>
              <a:buChar char="§"/>
            </a:pPr>
            <a:r>
              <a:rPr lang="es-ES" sz="2400" dirty="0">
                <a:solidFill>
                  <a:srgbClr val="000000"/>
                </a:solidFill>
              </a:rPr>
              <a:t>Seleccionar un Coordinador de Servicios del </a:t>
            </a:r>
            <a:r>
              <a:rPr lang="es-ES" sz="2400" dirty="0" err="1">
                <a:solidFill>
                  <a:srgbClr val="000000"/>
                </a:solidFill>
              </a:rPr>
              <a:t>Waiver</a:t>
            </a:r>
            <a:r>
              <a:rPr lang="es-ES" sz="2400" dirty="0">
                <a:solidFill>
                  <a:srgbClr val="000000"/>
                </a:solidFill>
              </a:rPr>
              <a:t> (</a:t>
            </a:r>
            <a:r>
              <a:rPr lang="en-US" sz="2400" dirty="0">
                <a:solidFill>
                  <a:srgbClr val="000000"/>
                </a:solidFill>
              </a:rPr>
              <a:t>“</a:t>
            </a:r>
            <a:r>
              <a:rPr lang="es-ES" sz="2400" dirty="0">
                <a:solidFill>
                  <a:srgbClr val="000000"/>
                </a:solidFill>
              </a:rPr>
              <a:t>WSC</a:t>
            </a:r>
            <a:r>
              <a:rPr lang="en-US" sz="2400" dirty="0">
                <a:solidFill>
                  <a:srgbClr val="000000"/>
                </a:solidFill>
              </a:rPr>
              <a:t>”</a:t>
            </a:r>
            <a:r>
              <a:rPr lang="es-ES" sz="2400" dirty="0">
                <a:solidFill>
                  <a:srgbClr val="000000"/>
                </a:solidFill>
              </a:rPr>
              <a:t>) entrenado en CDC+ para ser un Consultante</a:t>
            </a:r>
          </a:p>
          <a:p>
            <a:pPr marL="285750" indent="-285750">
              <a:buClr>
                <a:schemeClr val="accent6">
                  <a:lumMod val="75000"/>
                </a:schemeClr>
              </a:buClr>
              <a:buFont typeface="Arial" panose="020B0604020202020204" pitchFamily="34" charset="0"/>
              <a:buChar char="•"/>
            </a:pPr>
            <a:endParaRPr lang="en-US" sz="1800" dirty="0">
              <a:latin typeface="Arial" charset="0"/>
              <a:cs typeface="Arial" charset="0"/>
            </a:endParaRPr>
          </a:p>
        </p:txBody>
      </p:sp>
      <p:sp>
        <p:nvSpPr>
          <p:cNvPr id="3" name="Rectangle 2"/>
          <p:cNvSpPr/>
          <p:nvPr/>
        </p:nvSpPr>
        <p:spPr>
          <a:xfrm>
            <a:off x="8458200" y="6391405"/>
            <a:ext cx="284052" cy="307777"/>
          </a:xfrm>
          <a:prstGeom prst="rect">
            <a:avLst/>
          </a:prstGeom>
        </p:spPr>
        <p:txBody>
          <a:bodyPr wrap="none">
            <a:spAutoFit/>
          </a:bodyPr>
          <a:lstStyle/>
          <a:p>
            <a:pPr lvl="0" algn="r" eaLnBrk="1" hangingPunct="1"/>
            <a:fld id="{08AF1FCA-2FAD-4EFB-A894-A1DEA942AE9B}" type="slidenum">
              <a:rPr lang="en-US" altLang="en-US" sz="1400">
                <a:solidFill>
                  <a:srgbClr val="6699FF"/>
                </a:solidFill>
                <a:latin typeface="Arial" panose="020B0604020202020204" pitchFamily="34" charset="0"/>
              </a:rPr>
              <a:pPr lvl="0" algn="r" eaLnBrk="1" hangingPunct="1"/>
              <a:t>8</a:t>
            </a:fld>
            <a:endParaRPr lang="en-US" altLang="en-US" sz="1400" dirty="0">
              <a:solidFill>
                <a:srgbClr val="6699FF"/>
              </a:solidFill>
              <a:latin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7171" y="1150377"/>
            <a:ext cx="2061029" cy="1440422"/>
          </a:xfrm>
          <a:prstGeom prst="rect">
            <a:avLst/>
          </a:prstGeom>
        </p:spPr>
      </p:pic>
    </p:spTree>
  </p:cSld>
  <p:clrMapOvr>
    <a:masterClrMapping/>
  </p:clrMapOvr>
  <p:transition>
    <p:cover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752600"/>
            <a:ext cx="8305800" cy="1470025"/>
          </a:xfrm>
        </p:spPr>
        <p:txBody>
          <a:bodyPr/>
          <a:lstStyle/>
          <a:p>
            <a:pPr algn="ctr"/>
            <a:br>
              <a:rPr lang="en-US" sz="3600" dirty="0">
                <a:latin typeface="Arial" charset="0"/>
              </a:rPr>
            </a:br>
            <a:endParaRPr lang="en-US" dirty="0"/>
          </a:p>
        </p:txBody>
      </p:sp>
      <p:sp>
        <p:nvSpPr>
          <p:cNvPr id="6" name="Content Placeholder 2"/>
          <p:cNvSpPr txBox="1">
            <a:spLocks/>
          </p:cNvSpPr>
          <p:nvPr/>
        </p:nvSpPr>
        <p:spPr bwMode="auto">
          <a:xfrm>
            <a:off x="180766" y="2514600"/>
            <a:ext cx="8353634" cy="3845429"/>
          </a:xfrm>
          <a:prstGeom prst="rect">
            <a:avLst/>
          </a:prstGeom>
          <a:ln w="9525" cap="flat" cmpd="sng" algn="ctr">
            <a:solidFill>
              <a:schemeClr val="accent6">
                <a:shade val="95000"/>
                <a:satMod val="105000"/>
              </a:schemeClr>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lvl1pPr marL="0" indent="0" algn="ctr" rtl="0" eaLnBrk="0" fontAlgn="base" hangingPunct="0">
              <a:spcBef>
                <a:spcPct val="25000"/>
              </a:spcBef>
              <a:spcAft>
                <a:spcPct val="25000"/>
              </a:spcAft>
              <a:buClr>
                <a:srgbClr val="6B8ED1"/>
              </a:buClr>
              <a:buSzPct val="110000"/>
              <a:buNone/>
              <a:defRPr sz="1600">
                <a:solidFill>
                  <a:schemeClr val="dk1"/>
                </a:solidFill>
                <a:latin typeface="+mn-lt"/>
                <a:ea typeface="+mn-ea"/>
                <a:cs typeface="+mn-cs"/>
              </a:defRPr>
            </a:lvl1pPr>
            <a:lvl2pPr marL="457200" indent="0" algn="ctr" rtl="0" eaLnBrk="0" fontAlgn="base" hangingPunct="0">
              <a:spcBef>
                <a:spcPct val="25000"/>
              </a:spcBef>
              <a:spcAft>
                <a:spcPct val="25000"/>
              </a:spcAft>
              <a:buClr>
                <a:srgbClr val="6B8ED1"/>
              </a:buClr>
              <a:buSzPct val="110000"/>
              <a:buFont typeface="Webdings" pitchFamily="18" charset="2"/>
              <a:buNone/>
              <a:defRPr sz="1400">
                <a:solidFill>
                  <a:schemeClr val="dk1"/>
                </a:solidFill>
                <a:latin typeface="+mn-lt"/>
                <a:ea typeface="+mn-ea"/>
                <a:cs typeface="+mn-cs"/>
              </a:defRPr>
            </a:lvl2pPr>
            <a:lvl3pPr marL="914400" indent="0" algn="ctr" rtl="0" eaLnBrk="0" fontAlgn="base" hangingPunct="0">
              <a:spcBef>
                <a:spcPct val="25000"/>
              </a:spcBef>
              <a:spcAft>
                <a:spcPct val="25000"/>
              </a:spcAft>
              <a:buClr>
                <a:srgbClr val="6B8ED1"/>
              </a:buClr>
              <a:buSzPct val="75000"/>
              <a:buFont typeface="Wingdings" pitchFamily="2" charset="2"/>
              <a:buNone/>
              <a:defRPr sz="1200">
                <a:solidFill>
                  <a:schemeClr val="dk1"/>
                </a:solidFill>
                <a:latin typeface="+mn-lt"/>
                <a:ea typeface="+mn-ea"/>
                <a:cs typeface="+mn-cs"/>
              </a:defRPr>
            </a:lvl3pPr>
            <a:lvl4pPr marL="1371600" indent="0" algn="ctr" rtl="0" eaLnBrk="0" fontAlgn="base" hangingPunct="0">
              <a:spcBef>
                <a:spcPct val="20000"/>
              </a:spcBef>
              <a:spcAft>
                <a:spcPct val="0"/>
              </a:spcAft>
              <a:buNone/>
              <a:defRPr sz="2000">
                <a:solidFill>
                  <a:schemeClr val="dk1"/>
                </a:solidFill>
                <a:latin typeface="+mn-lt"/>
                <a:ea typeface="+mn-ea"/>
                <a:cs typeface="+mn-cs"/>
              </a:defRPr>
            </a:lvl4pPr>
            <a:lvl5pPr marL="1828800" indent="0" algn="ctr" rtl="0" eaLnBrk="0" fontAlgn="base" hangingPunct="0">
              <a:spcBef>
                <a:spcPct val="20000"/>
              </a:spcBef>
              <a:spcAft>
                <a:spcPct val="0"/>
              </a:spcAft>
              <a:buNone/>
              <a:defRPr sz="2000">
                <a:solidFill>
                  <a:schemeClr val="dk1"/>
                </a:solidFill>
                <a:latin typeface="+mn-lt"/>
                <a:ea typeface="+mn-ea"/>
                <a:cs typeface="+mn-cs"/>
              </a:defRPr>
            </a:lvl5pPr>
            <a:lvl6pPr marL="2286000" indent="0" algn="ctr" rtl="0" eaLnBrk="0" fontAlgn="base" hangingPunct="0">
              <a:spcBef>
                <a:spcPct val="20000"/>
              </a:spcBef>
              <a:spcAft>
                <a:spcPct val="0"/>
              </a:spcAft>
              <a:buNone/>
              <a:defRPr sz="2000">
                <a:solidFill>
                  <a:schemeClr val="dk1"/>
                </a:solidFill>
                <a:latin typeface="+mn-lt"/>
                <a:ea typeface="+mn-ea"/>
                <a:cs typeface="+mn-cs"/>
              </a:defRPr>
            </a:lvl6pPr>
            <a:lvl7pPr marL="2743200" indent="0" algn="ctr" rtl="0" eaLnBrk="0" fontAlgn="base" hangingPunct="0">
              <a:spcBef>
                <a:spcPct val="20000"/>
              </a:spcBef>
              <a:spcAft>
                <a:spcPct val="0"/>
              </a:spcAft>
              <a:buNone/>
              <a:defRPr sz="2000">
                <a:solidFill>
                  <a:schemeClr val="dk1"/>
                </a:solidFill>
                <a:latin typeface="+mn-lt"/>
                <a:ea typeface="+mn-ea"/>
                <a:cs typeface="+mn-cs"/>
              </a:defRPr>
            </a:lvl7pPr>
            <a:lvl8pPr marL="3200400" indent="0" algn="ctr" rtl="0" eaLnBrk="0" fontAlgn="base" hangingPunct="0">
              <a:spcBef>
                <a:spcPct val="20000"/>
              </a:spcBef>
              <a:spcAft>
                <a:spcPct val="0"/>
              </a:spcAft>
              <a:buNone/>
              <a:defRPr sz="2000">
                <a:solidFill>
                  <a:schemeClr val="dk1"/>
                </a:solidFill>
                <a:latin typeface="+mn-lt"/>
                <a:ea typeface="+mn-ea"/>
                <a:cs typeface="+mn-cs"/>
              </a:defRPr>
            </a:lvl8pPr>
            <a:lvl9pPr marL="3657600" indent="0" algn="ctr" rtl="0" eaLnBrk="0" fontAlgn="base" hangingPunct="0">
              <a:spcBef>
                <a:spcPct val="20000"/>
              </a:spcBef>
              <a:spcAft>
                <a:spcPct val="0"/>
              </a:spcAft>
              <a:buNone/>
              <a:defRPr sz="2000">
                <a:solidFill>
                  <a:schemeClr val="dk1"/>
                </a:solidFill>
                <a:latin typeface="+mn-lt"/>
                <a:ea typeface="+mn-ea"/>
                <a:cs typeface="+mn-cs"/>
              </a:defRPr>
            </a:lvl9pPr>
          </a:lstStyle>
          <a:p>
            <a:pPr marL="342900" indent="-342900" algn="l">
              <a:buClr>
                <a:schemeClr val="accent6">
                  <a:lumMod val="75000"/>
                </a:schemeClr>
              </a:buClr>
              <a:buFont typeface="Wingdings" panose="05000000000000000000" pitchFamily="2" charset="2"/>
              <a:buChar char="§"/>
            </a:pPr>
            <a:r>
              <a:rPr lang="es-ES" sz="2000" dirty="0"/>
              <a:t>Completar el paquete de inscripción que consiste de la solicitud de dos páginas, los formularios del IRS 8821 y 2678, y Consentimiento Informado Fiscal</a:t>
            </a:r>
          </a:p>
          <a:p>
            <a:pPr marL="342900" indent="-342900" algn="l">
              <a:buClr>
                <a:schemeClr val="accent6">
                  <a:lumMod val="75000"/>
                </a:schemeClr>
              </a:buClr>
              <a:buFont typeface="Wingdings" panose="05000000000000000000" pitchFamily="2" charset="2"/>
              <a:buChar char="§"/>
            </a:pPr>
            <a:r>
              <a:rPr lang="es-ES" sz="2000" dirty="0"/>
              <a:t>Completar el formulario de depósito directo del representante con un cheque anulado</a:t>
            </a:r>
            <a:br>
              <a:rPr lang="es-ES" sz="2000" dirty="0"/>
            </a:br>
            <a:r>
              <a:rPr lang="es-ES" sz="2000" dirty="0"/>
              <a:t>***este paso tardará por lo menos 45 días o más</a:t>
            </a:r>
          </a:p>
          <a:p>
            <a:pPr marL="342900" indent="-342900" algn="l">
              <a:buClr>
                <a:schemeClr val="accent6">
                  <a:lumMod val="75000"/>
                </a:schemeClr>
              </a:buClr>
              <a:buFont typeface="Wingdings" panose="05000000000000000000" pitchFamily="2" charset="2"/>
              <a:buChar char="§"/>
            </a:pPr>
            <a:r>
              <a:rPr lang="es-ES" sz="2000" dirty="0"/>
              <a:t>La oficina del estado de APD calcula el presupuesto mensual y le manda el formulario del presupuesto autorizado (BAF), que incluye su n</a:t>
            </a:r>
            <a:r>
              <a:rPr lang="es-PR" sz="2000" dirty="0"/>
              <a:t>ú</a:t>
            </a:r>
            <a:r>
              <a:rPr lang="es-ES" sz="2000" dirty="0"/>
              <a:t>mero de identificación del CDC+ y la fecha de comienzo en el CDC+</a:t>
            </a:r>
          </a:p>
        </p:txBody>
      </p:sp>
      <p:sp>
        <p:nvSpPr>
          <p:cNvPr id="2" name="Rectangle 1"/>
          <p:cNvSpPr/>
          <p:nvPr/>
        </p:nvSpPr>
        <p:spPr>
          <a:xfrm>
            <a:off x="8534400" y="6360029"/>
            <a:ext cx="284052" cy="307777"/>
          </a:xfrm>
          <a:prstGeom prst="rect">
            <a:avLst/>
          </a:prstGeom>
        </p:spPr>
        <p:txBody>
          <a:bodyPr wrap="none">
            <a:spAutoFit/>
          </a:bodyPr>
          <a:lstStyle/>
          <a:p>
            <a:pPr lvl="0" algn="r" eaLnBrk="1" hangingPunct="1"/>
            <a:fld id="{C71DBB3A-2F89-47C5-B0ED-9CC7B0062E31}" type="slidenum">
              <a:rPr lang="en-US" altLang="en-US" sz="1400">
                <a:solidFill>
                  <a:srgbClr val="6699FF"/>
                </a:solidFill>
                <a:latin typeface="Arial" panose="020B0604020202020204" pitchFamily="34" charset="0"/>
              </a:rPr>
              <a:pPr lvl="0" algn="r" eaLnBrk="1" hangingPunct="1"/>
              <a:t>9</a:t>
            </a:fld>
            <a:endParaRPr lang="en-US" altLang="en-US" sz="1400" dirty="0">
              <a:solidFill>
                <a:srgbClr val="6699FF"/>
              </a:solidFill>
              <a:latin typeface="Arial" panose="020B0604020202020204" pitchFamily="34" charset="0"/>
            </a:endParaRPr>
          </a:p>
        </p:txBody>
      </p:sp>
      <p:sp>
        <p:nvSpPr>
          <p:cNvPr id="8" name="Pentagon 7"/>
          <p:cNvSpPr/>
          <p:nvPr/>
        </p:nvSpPr>
        <p:spPr bwMode="auto">
          <a:xfrm>
            <a:off x="381000" y="1149392"/>
            <a:ext cx="5791200" cy="1228419"/>
          </a:xfrm>
          <a:prstGeom prst="homePlate">
            <a:avLst/>
          </a:prstGeom>
          <a:solidFill>
            <a:schemeClr val="accent2">
              <a:lumMod val="60000"/>
              <a:lumOff val="40000"/>
              <a:alpha val="74000"/>
            </a:schemeClr>
          </a:solidFill>
          <a:ln w="31750" cap="flat" cmpd="sng" algn="ctr">
            <a:solidFill>
              <a:srgbClr val="00308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s-ES" sz="2800" dirty="0">
              <a:latin typeface="Arial" panose="020B0604020202020204" pitchFamily="34" charset="0"/>
              <a:cs typeface="Arial" panose="020B0604020202020204" pitchFamily="34" charset="0"/>
            </a:endParaRPr>
          </a:p>
          <a:p>
            <a:r>
              <a:rPr lang="es-ES" sz="2800" dirty="0">
                <a:latin typeface="Arial" panose="020B0604020202020204" pitchFamily="34" charset="0"/>
                <a:cs typeface="Arial" panose="020B0604020202020204" pitchFamily="34" charset="0"/>
              </a:rPr>
              <a:t>Pasos para inscribirse en el </a:t>
            </a:r>
          </a:p>
          <a:p>
            <a:r>
              <a:rPr lang="es-ES" sz="2800" dirty="0">
                <a:latin typeface="Arial" panose="020B0604020202020204" pitchFamily="34" charset="0"/>
                <a:cs typeface="Arial" panose="020B0604020202020204" pitchFamily="34" charset="0"/>
              </a:rPr>
              <a:t>Programa de CDC+ (cont.)</a:t>
            </a:r>
          </a:p>
          <a:p>
            <a:endParaRPr lang="es-ES" sz="2800" dirty="0">
              <a:latin typeface="arial" panose="020B0604020202020204" pitchFamily="34" charset="0"/>
            </a:endParaRPr>
          </a:p>
        </p:txBody>
      </p:sp>
    </p:spTree>
    <p:extLst>
      <p:ext uri="{BB962C8B-B14F-4D97-AF65-F5344CB8AC3E}">
        <p14:creationId xmlns:p14="http://schemas.microsoft.com/office/powerpoint/2010/main" val="260397132"/>
      </p:ext>
    </p:extLst>
  </p:cSld>
  <p:clrMapOvr>
    <a:masterClrMapping/>
  </p:clrMapOvr>
  <p:transition>
    <p:cover dir="rd"/>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1&quot;&gt;&lt;object type=&quot;1&quot; unique_id=&quot;10001&quot;&gt;&lt;object type=&quot;2&quot; unique_id=&quot;10002&quot;&gt;&lt;object type=&quot;3&quot; unique_id=&quot;10003&quot;&gt;&lt;property id=&quot;20148&quot; value=&quot;5&quot;/&gt;&lt;property id=&quot;20300&quot; value=&quot;Slide 1&quot;/&gt;&lt;property id=&quot;20307&quot; value=&quot;279&quot;/&gt;&lt;/object&gt;&lt;object type=&quot;3&quot; unique_id=&quot;10005&quot;&gt;&lt;property id=&quot;20148&quot; value=&quot;5&quot;/&gt;&lt;property id=&quot;20300&quot; value=&quot;Slide 2 - &amp;quot;Presentation Overview&amp;quot;&quot;/&gt;&lt;property id=&quot;20307&quot; value=&quot;301&quot;/&gt;&lt;/object&gt;&lt;object type=&quot;3&quot; unique_id=&quot;10006&quot;&gt;&lt;property id=&quot;20148&quot; value=&quot;5&quot;/&gt;&lt;property id=&quot;20300&quot; value=&quot;Slide 27 - &amp;quot;iBudget Transition&amp;quot;&quot;/&gt;&lt;property id=&quot;20307&quot; value=&quot;410&quot;/&gt;&lt;/object&gt;&lt;object type=&quot;3&quot; unique_id=&quot;10007&quot;&gt;&lt;property id=&quot;20148&quot; value=&quot;5&quot;/&gt;&lt;property id=&quot;20300&quot; value=&quot;Slide 3 - &amp;quot; &amp;quot;&quot;/&gt;&lt;property id=&quot;20307&quot; value=&quot;397&quot;/&gt;&lt;/object&gt;&lt;object type=&quot;3&quot; unique_id=&quot;10009&quot;&gt;&lt;property id=&quot;20148&quot; value=&quot;5&quot;/&gt;&lt;property id=&quot;20300&quot; value=&quot;Slide 4 - &amp;quot;CDC+&amp;quot;&quot;/&gt;&lt;property id=&quot;20307&quot; value=&quot;412&quot;/&gt;&lt;/object&gt;&lt;object type=&quot;3&quot; unique_id=&quot;10010&quot;&gt;&lt;property id=&quot;20148&quot; value=&quot;5&quot;/&gt;&lt;property id=&quot;20300&quot; value=&quot;Slide 5 - &amp;quot;  What is CDC+ All About?&amp;quot;&quot;/&gt;&lt;property id=&quot;20307&quot; value=&quot;303&quot;/&gt;&lt;/object&gt;&lt;object type=&quot;3&quot; unique_id=&quot;10012&quot;&gt;&lt;property id=&quot;20148&quot; value=&quot;5&quot;/&gt;&lt;property id=&quot;20300&quot; value=&quot;Slide 6 - &amp;quot;  The Participant Controls&amp;quot;&quot;/&gt;&lt;property id=&quot;20307&quot; value=&quot;391&quot;/&gt;&lt;/object&gt;&lt;object type=&quot;3&quot; unique_id=&quot;10017&quot;&gt;&lt;property id=&quot;20148&quot; value=&quot;5&quot;/&gt;&lt;property id=&quot;20300&quot; value=&quot;Slide 7 - &amp;quot;Roles and Responsibilities &amp;quot;&quot;/&gt;&lt;property id=&quot;20307&quot; value=&quot;413&quot;/&gt;&lt;/object&gt;&lt;object type=&quot;3&quot; unique_id=&quot;10020&quot;&gt;&lt;property id=&quot;20148&quot; value=&quot;5&quot;/&gt;&lt;property id=&quot;20300&quot; value=&quot;Slide 9 - &amp;quot;Participant/Representative Responsibilities &amp;quot;&quot;/&gt;&lt;property id=&quot;20307&quot; value=&quot;311&quot;/&gt;&lt;/object&gt;&lt;object type=&quot;3&quot; unique_id=&quot;10022&quot;&gt;&lt;property id=&quot;20148&quot; value=&quot;5&quot;/&gt;&lt;property id=&quot;20300&quot; value=&quot;Slide 8 - &amp;quot; The Representative&amp;quot;&quot;/&gt;&lt;property id=&quot;20307&quot; value=&quot;367&quot;/&gt;&lt;/object&gt;&lt;object type=&quot;3&quot; unique_id=&quot;10024&quot;&gt;&lt;property id=&quot;20148&quot; value=&quot;5&quot;/&gt;&lt;property id=&quot;20300&quot; value=&quot;Slide 10 - &amp;quot;Consultant Roles&amp;quot;&quot;/&gt;&lt;property id=&quot;20307&quot; value=&quot;313&quot;/&gt;&lt;/object&gt;&lt;object type=&quot;3&quot; unique_id=&quot;10026&quot;&gt;&lt;property id=&quot;20148&quot; value=&quot;5&quot;/&gt;&lt;property id=&quot;20300&quot; value=&quot;Slide 11 - &amp;quot;Regional CDC+ Liaison Role&amp;quot;&quot;/&gt;&lt;property id=&quot;20307&quot; value=&quot;401&quot;/&gt;&lt;/object&gt;&lt;object type=&quot;3&quot; unique_id=&quot;10028&quot;&gt;&lt;property id=&quot;20148&quot; value=&quot;5&quot;/&gt;&lt;property id=&quot;20300&quot; value=&quot;Slide 12 - &amp;quot;CDC+ State Office&amp;quot;&quot;/&gt;&lt;property id=&quot;20307&quot; value=&quot;317&quot;/&gt;&lt;/object&gt;&lt;object type=&quot;3&quot; unique_id=&quot;10029&quot;&gt;&lt;property id=&quot;20148&quot; value=&quot;5&quot;/&gt;&lt;property id=&quot;20300&quot; value=&quot;Slide 13 - &amp;quot;Fiscal / Employer Agent (F/EA)&amp;quot;&quot;/&gt;&lt;property id=&quot;20307&quot; value=&quot;318&quot;/&gt;&lt;/object&gt;&lt;object type=&quot;3&quot; unique_id=&quot;10040&quot;&gt;&lt;property id=&quot;20148&quot; value=&quot;5&quot;/&gt;&lt;property id=&quot;20300&quot; value=&quot;Slide 14 - &amp;quot;Background Screening Reminders&amp;quot;&quot;/&gt;&lt;property id=&quot;20307&quot; value=&quot;356&quot;/&gt;&lt;/object&gt;&lt;object type=&quot;3&quot; unique_id=&quot;10041&quot;&gt;&lt;property id=&quot;20148&quot; value=&quot;5&quot;/&gt;&lt;property id=&quot;20300&quot; value=&quot;Slide 15 - &amp;quot;Background Screening&amp;quot;&quot;/&gt;&lt;property id=&quot;20307&quot; value=&quot;372&quot;/&gt;&lt;/object&gt;&lt;object type=&quot;3&quot; unique_id=&quot;10047&quot;&gt;&lt;property id=&quot;20148&quot; value=&quot;5&quot;/&gt;&lt;property id=&quot;20300&quot; value=&quot;Slide 19 - &amp;quot;Purchasing Plan (version 3.0-C)&amp;quot;&quot;/&gt;&lt;property id=&quot;20307&quot; value=&quot;417&quot;/&gt;&lt;/object&gt;&lt;object type=&quot;3&quot; unique_id=&quot;10050&quot;&gt;&lt;property id=&quot;20148&quot; value=&quot;5&quot;/&gt;&lt;property id=&quot;20300&quot; value=&quot;Slide 16 - &amp;quot;CDC+ Monthly Budget&amp;quot;&quot;/&gt;&lt;property id=&quot;20307&quot; value=&quot;437&quot;/&gt;&lt;/object&gt;&lt;object type=&quot;3&quot; unique_id=&quot;10051&quot;&gt;&lt;property id=&quot;20148&quot; value=&quot;5&quot;/&gt;&lt;property id=&quot;20300&quot; value=&quot;Slide 17 - &amp;quot;Building Blocks of a  CDC+ Purchasing Plan&amp;quot;&quot;/&gt;&lt;property id=&quot;20307&quot; value=&quot;438&quot;/&gt;&lt;/object&gt;&lt;object type=&quot;3&quot; unique_id=&quot;10052&quot;&gt;&lt;property id=&quot;20148&quot; value=&quot;5&quot;/&gt;&lt;property id=&quot;20300&quot; value=&quot;Slide 18 - &amp;quot;Purchasing Plan&amp;quot;&quot;/&gt;&lt;property id=&quot;20307&quot; value=&quot;337&quot;/&gt;&lt;/object&gt;&lt;object type=&quot;3&quot; unique_id=&quot;10055&quot;&gt;&lt;property id=&quot;20148&quot; value=&quot;5&quot;/&gt;&lt;property id=&quot;20300&quot; value=&quot;Slide 20 - &amp;quot;Guidelines for Purchasing Plan Development&amp;quot;&quot;/&gt;&lt;property id=&quot;20307&quot; value=&quot;383&quot;/&gt;&lt;/object&gt;&lt;object type=&quot;3&quot; unique_id=&quot;10069&quot;&gt;&lt;property id=&quot;20148&quot; value=&quot;5&quot;/&gt;&lt;property id=&quot;20300&quot; value=&quot;Slide 30 - &amp;quot;Q &amp;amp; A Session&amp;quot;&quot;/&gt;&lt;property id=&quot;20307&quot; value=&quot;325&quot;/&gt;&lt;/object&gt;&lt;object type=&quot;3&quot; unique_id=&quot;10085&quot;&gt;&lt;property id=&quot;20148&quot; value=&quot;5&quot;/&gt;&lt;property id=&quot;20300&quot; value=&quot;Slide 29 - &amp;quot;Peer Support Group&amp;quot;&quot;/&gt;&lt;property id=&quot;20307&quot; value=&quot;353&quot;/&gt;&lt;/object&gt;&lt;object type=&quot;3&quot; unique_id=&quot;10098&quot;&gt;&lt;property id=&quot;20148&quot; value=&quot;5&quot;/&gt;&lt;property id=&quot;20300&quot; value=&quot;Slide 26 - &amp;quot;Where can I find the  CDC+ Rule Handbook?&amp;quot;&quot;/&gt;&lt;property id=&quot;20307&quot; value=&quot;442&quot;/&gt;&lt;/object&gt;&lt;object type=&quot;3&quot; unique_id=&quot;10713&quot;&gt;&lt;property id=&quot;20148&quot; value=&quot;5&quot;/&gt;&lt;property id=&quot;20300&quot; value=&quot;Slide 32 - &amp;quot;Thank You&amp;quot;&quot;/&gt;&lt;property id=&quot;20307&quot; value=&quot;443&quot;/&gt;&lt;/object&gt;&lt;object type=&quot;3&quot; unique_id=&quot;54569&quot;&gt;&lt;property id=&quot;20148&quot; value=&quot;5&quot;/&gt;&lt;property id=&quot;20300&quot; value=&quot;Slide 24 - &amp;quot;CDC+ Rule Handbook -Adoption Date&amp;quot;&quot;/&gt;&lt;property id=&quot;20307&quot; value=&quot;445&quot;/&gt;&lt;/object&gt;&lt;object type=&quot;3&quot; unique_id=&quot;54570&quot;&gt;&lt;property id=&quot;20148&quot; value=&quot;5&quot;/&gt;&lt;property id=&quot;20300&quot; value=&quot;Slide 25 - &amp;quot;CDC+ Rule Handbook&amp;quot;&quot;/&gt;&lt;property id=&quot;20307&quot; value=&quot;446&quot;/&gt;&lt;/object&gt;&lt;object type=&quot;3&quot; unique_id=&quot;54571&quot;&gt;&lt;property id=&quot;20148&quot; value=&quot;5&quot;/&gt;&lt;property id=&quot;20300&quot; value=&quot;Slide 28 - &amp;quot;Resources and Tools&amp;quot;&quot;/&gt;&lt;property id=&quot;20307&quot; value=&quot;444&quot;/&gt;&lt;/object&gt;&lt;object type=&quot;3&quot; unique_id=&quot;54572&quot;&gt;&lt;property id=&quot;20148&quot; value=&quot;5&quot;/&gt;&lt;property id=&quot;20300&quot; value=&quot;Slide 22 - &amp;quot;Let’s Get to Work!&amp;quot;&quot;/&gt;&lt;property id=&quot;20307&quot; value=&quot;447&quot;/&gt;&lt;/object&gt;&lt;object type=&quot;3&quot; unique_id=&quot;54573&quot;&gt;&lt;property id=&quot;20148&quot; value=&quot;5&quot;/&gt;&lt;property id=&quot;20300&quot; value=&quot;Slide 31 - &amp;quot;Consumer Satisfaction Survey&amp;quot;&quot;/&gt;&lt;property id=&quot;20307&quot; value=&quot;448&quot;/&gt;&lt;/object&gt;&lt;object type=&quot;3&quot; unique_id=&quot;55727&quot;&gt;&lt;property id=&quot;20148&quot; value=&quot;5&quot;/&gt;&lt;property id=&quot;20300&quot; value=&quot;Slide 21 - &amp;quot;CDC+ Training&amp;quot;&quot;/&gt;&lt;property id=&quot;20307&quot; value=&quot;449&quot;/&gt;&lt;/object&gt;&lt;object type=&quot;3&quot; unique_id=&quot;55807&quot;&gt;&lt;property id=&quot;20148&quot; value=&quot;5&quot;/&gt;&lt;property id=&quot;20300&quot; value=&quot;Slide 23 - &amp;quot;APD CDC+ Program Updates&amp;quot;&quot;/&gt;&lt;property id=&quot;20307&quot; value=&quot;450&quot;/&gt;&lt;/object&gt;&lt;/object&gt;&lt;object type=&quot;8&quot; unique_id=&quot;10198&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MMPROD_SUBSTITUTION_ID" val="{3CC869EF-EE06-44B3-95DD-42356B407B1B}"/>
</p:tagLst>
</file>

<file path=ppt/theme/theme1.xml><?xml version="1.0" encoding="utf-8"?>
<a:theme xmlns:a="http://schemas.openxmlformats.org/drawingml/2006/main" name="APD_PowerPoint_Template">
  <a:themeElements>
    <a:clrScheme name="APD_PowerPoint_Template 8">
      <a:dk1>
        <a:srgbClr val="000000"/>
      </a:dk1>
      <a:lt1>
        <a:srgbClr val="FFFFFF"/>
      </a:lt1>
      <a:dk2>
        <a:srgbClr val="262671"/>
      </a:dk2>
      <a:lt2>
        <a:srgbClr val="C1C7CF"/>
      </a:lt2>
      <a:accent1>
        <a:srgbClr val="96C1EF"/>
      </a:accent1>
      <a:accent2>
        <a:srgbClr val="6B8ED1"/>
      </a:accent2>
      <a:accent3>
        <a:srgbClr val="FFFFFF"/>
      </a:accent3>
      <a:accent4>
        <a:srgbClr val="000000"/>
      </a:accent4>
      <a:accent5>
        <a:srgbClr val="C9DDF6"/>
      </a:accent5>
      <a:accent6>
        <a:srgbClr val="6080BD"/>
      </a:accent6>
      <a:hlink>
        <a:srgbClr val="B9E2ED"/>
      </a:hlink>
      <a:folHlink>
        <a:srgbClr val="BDD8EB"/>
      </a:folHlink>
    </a:clrScheme>
    <a:fontScheme name="APD_PowerPoint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alpha val="50000"/>
          </a:srgbClr>
        </a:solidFill>
        <a:ln w="31750" cap="flat" cmpd="sng" algn="ctr">
          <a:solidFill>
            <a:srgbClr val="00308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99CCFF">
            <a:alpha val="50000"/>
          </a:srgbClr>
        </a:solidFill>
        <a:ln w="31750" cap="flat" cmpd="sng" algn="ctr">
          <a:solidFill>
            <a:srgbClr val="00308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PD_PowerPoint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PD_PowerPoint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PD_PowerPoint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PD_PowerPoint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D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PD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PD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PD_PowerPoint_Template 8">
        <a:dk1>
          <a:srgbClr val="000000"/>
        </a:dk1>
        <a:lt1>
          <a:srgbClr val="FFFFFF"/>
        </a:lt1>
        <a:dk2>
          <a:srgbClr val="262671"/>
        </a:dk2>
        <a:lt2>
          <a:srgbClr val="C1C7CF"/>
        </a:lt2>
        <a:accent1>
          <a:srgbClr val="96C1EF"/>
        </a:accent1>
        <a:accent2>
          <a:srgbClr val="6B8ED1"/>
        </a:accent2>
        <a:accent3>
          <a:srgbClr val="FFFFFF"/>
        </a:accent3>
        <a:accent4>
          <a:srgbClr val="000000"/>
        </a:accent4>
        <a:accent5>
          <a:srgbClr val="C9DDF6"/>
        </a:accent5>
        <a:accent6>
          <a:srgbClr val="6080BD"/>
        </a:accent6>
        <a:hlink>
          <a:srgbClr val="B9E2ED"/>
        </a:hlink>
        <a:folHlink>
          <a:srgbClr val="BDD8E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rgbClr val="6699FF"/>
            </a:solidFill>
            <a:effectLst/>
            <a:latin typeface="Arial" pitchFamily="34"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rgbClr val="6699FF"/>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262671"/>
      </a:dk2>
      <a:lt2>
        <a:srgbClr val="C1C7CF"/>
      </a:lt2>
      <a:accent1>
        <a:srgbClr val="96C1EF"/>
      </a:accent1>
      <a:accent2>
        <a:srgbClr val="6B8ED1"/>
      </a:accent2>
      <a:accent3>
        <a:srgbClr val="FFFFFF"/>
      </a:accent3>
      <a:accent4>
        <a:srgbClr val="000000"/>
      </a:accent4>
      <a:accent5>
        <a:srgbClr val="C9DDF6"/>
      </a:accent5>
      <a:accent6>
        <a:srgbClr val="6080BD"/>
      </a:accent6>
      <a:hlink>
        <a:srgbClr val="B9E2ED"/>
      </a:hlink>
      <a:folHlink>
        <a:srgbClr val="BDD8E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262671"/>
      </a:dk2>
      <a:lt2>
        <a:srgbClr val="C1C7CF"/>
      </a:lt2>
      <a:accent1>
        <a:srgbClr val="96C1EF"/>
      </a:accent1>
      <a:accent2>
        <a:srgbClr val="6B8ED1"/>
      </a:accent2>
      <a:accent3>
        <a:srgbClr val="FFFFFF"/>
      </a:accent3>
      <a:accent4>
        <a:srgbClr val="000000"/>
      </a:accent4>
      <a:accent5>
        <a:srgbClr val="C9DDF6"/>
      </a:accent5>
      <a:accent6>
        <a:srgbClr val="6080BD"/>
      </a:accent6>
      <a:hlink>
        <a:srgbClr val="B9E2ED"/>
      </a:hlink>
      <a:folHlink>
        <a:srgbClr val="BDD8E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2631</Words>
  <Application>Microsoft Office PowerPoint</Application>
  <PresentationFormat>On-screen Show (4:3)</PresentationFormat>
  <Paragraphs>367</Paragraphs>
  <Slides>27</Slides>
  <Notes>27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Verdana</vt:lpstr>
      <vt:lpstr>arial</vt:lpstr>
      <vt:lpstr>Wingdings</vt:lpstr>
      <vt:lpstr>Courier New</vt:lpstr>
      <vt:lpstr>Times New Roman</vt:lpstr>
      <vt:lpstr>Calibri</vt:lpstr>
      <vt:lpstr>Webdings</vt:lpstr>
      <vt:lpstr>arial</vt:lpstr>
      <vt:lpstr>APD_PowerPoint_Template</vt:lpstr>
      <vt:lpstr>Default Design</vt:lpstr>
      <vt:lpstr>PowerPoint Presentation</vt:lpstr>
      <vt:lpstr>Ojetivos de la Presentación</vt:lpstr>
      <vt:lpstr>CDC+</vt:lpstr>
      <vt:lpstr>  ¿De qué se trata el programa?</vt:lpstr>
      <vt:lpstr> Principios de la Auto-Determinación </vt:lpstr>
      <vt:lpstr> El consumidor controla: </vt:lpstr>
      <vt:lpstr>Comparacion del Waiver vs. CDC+ Programa</vt:lpstr>
      <vt:lpstr> </vt:lpstr>
      <vt:lpstr> </vt:lpstr>
      <vt:lpstr>PowerPoint Presentation</vt:lpstr>
      <vt:lpstr>Presupuesto Mensual del CDC+ </vt:lpstr>
      <vt:lpstr>Elementos para el (Purchasing Plan) o el Plan de Compras de CDC + </vt:lpstr>
      <vt:lpstr>Purchasing Plan (version 3.0-C)</vt:lpstr>
      <vt:lpstr>PowerPoint Presentation</vt:lpstr>
      <vt:lpstr>PowerPoint Presentation</vt:lpstr>
      <vt:lpstr>Responsabilidades </vt:lpstr>
      <vt:lpstr>Responsabilidades del  Participante</vt:lpstr>
      <vt:lpstr>El Representante</vt:lpstr>
      <vt:lpstr>Consultante</vt:lpstr>
      <vt:lpstr>Oficina de CDC+ de su Región</vt:lpstr>
      <vt:lpstr>Oficina del Estado de CDC+</vt:lpstr>
      <vt:lpstr>Oficina del Estado de CDC+ Fiscal / Employer Agent (F/EA) </vt:lpstr>
      <vt:lpstr>Nuevo procedimiento para completar el nivel 2 de Antecedentes</vt:lpstr>
      <vt:lpstr>PowerPoint Presentation</vt:lpstr>
      <vt:lpstr>Grupo de Apoyo</vt:lpstr>
      <vt:lpstr>Preguntas y Respuestas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revision>15</cp:revision>
  <cp:lastPrinted>1901-01-01T05:00:00Z</cp:lastPrinted>
  <dcterms:created xsi:type="dcterms:W3CDTF">1901-01-01T05:00:00Z</dcterms:created>
  <dcterms:modified xsi:type="dcterms:W3CDTF">2017-06-08T19:11:54Z</dcterms:modified>
</cp:coreProperties>
</file>